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6" r:id="rId1"/>
    <p:sldMasterId id="2147483707" r:id="rId2"/>
    <p:sldMasterId id="2147483682" r:id="rId3"/>
  </p:sldMasterIdLst>
  <p:notesMasterIdLst>
    <p:notesMasterId r:id="rId28"/>
  </p:notesMasterIdLst>
  <p:handoutMasterIdLst>
    <p:handoutMasterId r:id="rId29"/>
  </p:handoutMasterIdLst>
  <p:sldIdLst>
    <p:sldId id="324" r:id="rId4"/>
    <p:sldId id="326" r:id="rId5"/>
    <p:sldId id="365" r:id="rId6"/>
    <p:sldId id="327" r:id="rId7"/>
    <p:sldId id="328" r:id="rId8"/>
    <p:sldId id="366" r:id="rId9"/>
    <p:sldId id="330" r:id="rId10"/>
    <p:sldId id="331" r:id="rId11"/>
    <p:sldId id="367" r:id="rId12"/>
    <p:sldId id="368" r:id="rId13"/>
    <p:sldId id="335" r:id="rId14"/>
    <p:sldId id="369" r:id="rId15"/>
    <p:sldId id="337" r:id="rId16"/>
    <p:sldId id="338" r:id="rId17"/>
    <p:sldId id="339" r:id="rId18"/>
    <p:sldId id="340" r:id="rId19"/>
    <p:sldId id="341" r:id="rId20"/>
    <p:sldId id="370" r:id="rId21"/>
    <p:sldId id="343" r:id="rId22"/>
    <p:sldId id="344" r:id="rId23"/>
    <p:sldId id="345" r:id="rId24"/>
    <p:sldId id="332" r:id="rId25"/>
    <p:sldId id="356" r:id="rId26"/>
    <p:sldId id="35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D92041-10FF-7D32-A88B-14F6FAB14EF6}" name="Paraskevi Salpea" initials="PS" userId="c1aa13c3b31c3341" providerId="Windows Live"/>
  <p188:author id="{C89DEC65-F25C-4BB9-7870-2A35783F2E7B}" name="Alice Marshall" initials="AM" userId="S::alice@optimadesign.co.uk::1fae7a6d-85c5-415b-83d2-43ff22f26f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F8B"/>
    <a:srgbClr val="007991"/>
    <a:srgbClr val="5CA368"/>
    <a:srgbClr val="B6465F"/>
    <a:srgbClr val="8859AD"/>
    <a:srgbClr val="1E9999"/>
    <a:srgbClr val="C8592F"/>
    <a:srgbClr val="563D82"/>
    <a:srgbClr val="093F8A"/>
    <a:srgbClr val="5C8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 autoAdjust="0"/>
    <p:restoredTop sz="96327"/>
  </p:normalViewPr>
  <p:slideViewPr>
    <p:cSldViewPr snapToGrid="0" showGuides="1">
      <p:cViewPr varScale="1">
        <p:scale>
          <a:sx n="127" d="100"/>
          <a:sy n="127" d="100"/>
        </p:scale>
        <p:origin x="2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CBD420-21DC-5DB2-F045-499271594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93D3D-6B2C-B1A7-EED1-316C77049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1DBBB-5D4D-A949-B47F-87848248748E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9A976-56E4-62FB-DF80-33CA68BCDC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14D90-E861-AF0B-2DB3-7F864447B8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35B5F-F081-8D41-A54D-CE0AE355C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24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14DA1-B110-FD4F-8BAF-73C3937F397D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14FF8-81AF-C34A-855E-90C7A89A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673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63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C6F61D-8299-D84F-AEE4-E6429E8C2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314BB-9435-2D58-1B8E-1AEAB939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10515600" cy="1240971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FF576-F4BE-BBB8-8DDC-D7449DDA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799" y="2049462"/>
            <a:ext cx="6859589" cy="3811588"/>
          </a:xfrm>
        </p:spPr>
        <p:txBody>
          <a:bodyPr/>
          <a:lstStyle>
            <a:lvl1pPr marL="2286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400">
                <a:latin typeface="Lucida Sans" panose="020B0602030504020204" pitchFamily="34" charset="77"/>
              </a:defRPr>
            </a:lvl3pPr>
            <a:lvl4pPr marL="16002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5A935-ADF9-0B21-87D8-A3B5A77F4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242354" cy="3811588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4706E-BA41-2443-A0D2-929A4CC006E8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</p:spTree>
    <p:extLst>
      <p:ext uri="{BB962C8B-B14F-4D97-AF65-F5344CB8AC3E}">
        <p14:creationId xmlns:p14="http://schemas.microsoft.com/office/powerpoint/2010/main" val="356161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C2F13-1155-54ED-8959-A708413F01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C1013-96BB-B6E6-45E8-78E3C54B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9859"/>
            <a:ext cx="3932237" cy="1208312"/>
          </a:xfrm>
        </p:spPr>
        <p:txBody>
          <a:bodyPr anchor="b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3F558-34DB-ABB0-A4F7-8036D1C1E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89859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1FCC5-A37F-787A-ECC5-4BD98FB5A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36309"/>
          </a:xfrm>
        </p:spPr>
        <p:txBody>
          <a:bodyPr/>
          <a:lstStyle>
            <a:lvl1pPr marL="0" indent="0">
              <a:buNone/>
              <a:defRPr sz="1600">
                <a:latin typeface="Lucida Sans" panose="020B0602030504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F499E-7B2D-412F-9AAA-614B168A0017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</p:spTree>
    <p:extLst>
      <p:ext uri="{BB962C8B-B14F-4D97-AF65-F5344CB8AC3E}">
        <p14:creationId xmlns:p14="http://schemas.microsoft.com/office/powerpoint/2010/main" val="187356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D3A7C-3CAD-EF1E-6F5E-32731C13F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1B881-DBBA-15B6-6426-1F44747D65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4974" t="-28406"/>
          <a:stretch/>
        </p:blipFill>
        <p:spPr>
          <a:xfrm>
            <a:off x="9919252" y="5954489"/>
            <a:ext cx="1511278" cy="277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7E226D-8D88-445D-0CD0-77D12A2A573A}"/>
              </a:ext>
            </a:extLst>
          </p:cNvPr>
          <p:cNvSpPr txBox="1"/>
          <p:nvPr userDrawn="1"/>
        </p:nvSpPr>
        <p:spPr>
          <a:xfrm>
            <a:off x="7179015" y="5954489"/>
            <a:ext cx="1858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diabetesatlas.org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09F42-987A-F28E-F6FA-7CE025A98D77}"/>
              </a:ext>
            </a:extLst>
          </p:cNvPr>
          <p:cNvSpPr txBox="1"/>
          <p:nvPr userDrawn="1"/>
        </p:nvSpPr>
        <p:spPr>
          <a:xfrm>
            <a:off x="761472" y="5862156"/>
            <a:ext cx="6742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Diabetes Federation</a:t>
            </a:r>
          </a:p>
          <a:p>
            <a:r>
              <a:rPr lang="en-US" sz="11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Improving the lives of people living with diabetes and preventing diabetes in those at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3753F-73AD-6E93-FEBC-B5D2EC843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79946" y="6031691"/>
            <a:ext cx="203200" cy="184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C4369-FE96-78A6-5DDA-55E983C26A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3943" t="-28405" r="85101" b="-13685"/>
          <a:stretch/>
        </p:blipFill>
        <p:spPr>
          <a:xfrm>
            <a:off x="9105337" y="5954489"/>
            <a:ext cx="437886" cy="3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89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4AE310-97C5-1DD0-1CCE-CF76CE85C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8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8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4800374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76171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0727B-341D-EACD-A213-15EA90F95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823675-5D66-2537-400E-5AD7573D8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471" y="2797629"/>
            <a:ext cx="7359271" cy="435428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7938" indent="0">
              <a:buNone/>
              <a:tabLst/>
              <a:defRPr sz="4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7938" indent="0">
              <a:buNone/>
              <a:tabLst/>
              <a:defRPr sz="16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F5F17-1A92-21BE-13CE-824E5A604E50}"/>
              </a:ext>
            </a:extLst>
          </p:cNvPr>
          <p:cNvSpPr txBox="1"/>
          <p:nvPr userDrawn="1"/>
        </p:nvSpPr>
        <p:spPr>
          <a:xfrm>
            <a:off x="761471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www.idf.org</a:t>
            </a:r>
            <a:endParaRPr lang="en-US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AC333-B3E7-2E0D-4E51-6508758EF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3233738"/>
            <a:ext cx="7358063" cy="1555750"/>
          </a:xfrm>
        </p:spPr>
        <p:txBody>
          <a:bodyPr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4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3BC510-E8AC-5D9B-7709-D5925C656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4800374"/>
            <a:ext cx="7358063" cy="688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8CF8E-8796-ADFD-EFB4-E086BA3BE6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2516" y="678056"/>
            <a:ext cx="2344100" cy="9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C0DA6-07B0-5F42-FCF2-00B8742F4F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B6C95-DC14-F6B3-6021-A3251D094E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457" y="2220006"/>
            <a:ext cx="5660572" cy="159067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CE15-798D-7842-5F67-928AAC4AB4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138" y="3996194"/>
            <a:ext cx="5659437" cy="207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Lucida Sans" panose="020B0602030504020204" pitchFamily="34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17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A1886-E301-33DA-9528-F6DC29A61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FE42A-E6EB-E65E-B32A-A2DB17F1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030"/>
            <a:ext cx="10515600" cy="1045028"/>
          </a:xfrm>
        </p:spPr>
        <p:txBody>
          <a:bodyPr anchor="b" anchorCtr="0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E1DB3B-631E-028A-77D2-617EBC680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83229"/>
            <a:ext cx="10515600" cy="36512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B77559-D51C-FEA6-2580-36DAA0F56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373313"/>
            <a:ext cx="10515600" cy="3189287"/>
          </a:xfrm>
        </p:spPr>
        <p:txBody>
          <a:bodyPr/>
          <a:lstStyle>
            <a:lvl1pPr marL="228600" indent="-228600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00" indent="-228600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00" indent="-228600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400">
                <a:latin typeface="Lucida Sans" panose="020B0602030504020204" pitchFamily="34" charset="77"/>
              </a:defRPr>
            </a:lvl3pPr>
            <a:lvl4pPr marL="1600200" indent="-228600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00" indent="-228600">
              <a:buClr>
                <a:srgbClr val="106EE0"/>
              </a:buClr>
              <a:buSzPct val="100000"/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2D303-3BFE-1B21-AA5D-91C3A834BB77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</p:spTree>
    <p:extLst>
      <p:ext uri="{BB962C8B-B14F-4D97-AF65-F5344CB8AC3E}">
        <p14:creationId xmlns:p14="http://schemas.microsoft.com/office/powerpoint/2010/main" val="31466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ap&#10;&#10;AI-generated content may be incorrect.">
            <a:extLst>
              <a:ext uri="{FF2B5EF4-FFF2-40B4-BE49-F238E27FC236}">
                <a16:creationId xmlns:a16="http://schemas.microsoft.com/office/drawing/2014/main" id="{8BFDA57E-DC7F-ECFC-9B4B-94A5EE3DA9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r="41614"/>
          <a:stretch/>
        </p:blipFill>
        <p:spPr>
          <a:xfrm>
            <a:off x="0" y="1458097"/>
            <a:ext cx="7414750" cy="5105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2D303-3BFE-1B21-AA5D-91C3A834BB77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D465A6-A95F-22DF-62C1-3820DAE8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11"/>
            <a:ext cx="10515600" cy="1045028"/>
          </a:xfrm>
        </p:spPr>
        <p:txBody>
          <a:bodyPr anchor="b" anchorCtr="0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562268B-FE85-958E-DF60-BF557BEC92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281110"/>
            <a:ext cx="9594273" cy="36512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06890F73-43D3-F412-F0A3-D5B7314AB91C}"/>
              </a:ext>
            </a:extLst>
          </p:cNvPr>
          <p:cNvSpPr/>
          <p:nvPr userDrawn="1"/>
        </p:nvSpPr>
        <p:spPr>
          <a:xfrm>
            <a:off x="8582902" y="2368306"/>
            <a:ext cx="263171" cy="269134"/>
          </a:xfrm>
          <a:custGeom>
            <a:avLst/>
            <a:gdLst>
              <a:gd name="connsiteX0" fmla="*/ 186975 w 263171"/>
              <a:gd name="connsiteY0" fmla="*/ 152706 h 269134"/>
              <a:gd name="connsiteX1" fmla="*/ 174956 w 263171"/>
              <a:gd name="connsiteY1" fmla="*/ 165063 h 269134"/>
              <a:gd name="connsiteX2" fmla="*/ 132776 w 263171"/>
              <a:gd name="connsiteY2" fmla="*/ 121303 h 269134"/>
              <a:gd name="connsiteX3" fmla="*/ 130395 w 263171"/>
              <a:gd name="connsiteY3" fmla="*/ 121303 h 269134"/>
              <a:gd name="connsiteX4" fmla="*/ 88102 w 263171"/>
              <a:gd name="connsiteY4" fmla="*/ 165063 h 269134"/>
              <a:gd name="connsiteX5" fmla="*/ 76083 w 263171"/>
              <a:gd name="connsiteY5" fmla="*/ 152706 h 269134"/>
              <a:gd name="connsiteX6" fmla="*/ 76083 w 263171"/>
              <a:gd name="connsiteY6" fmla="*/ 150325 h 269134"/>
              <a:gd name="connsiteX7" fmla="*/ 130395 w 263171"/>
              <a:gd name="connsiteY7" fmla="*/ 94662 h 269134"/>
              <a:gd name="connsiteX8" fmla="*/ 132776 w 263171"/>
              <a:gd name="connsiteY8" fmla="*/ 94662 h 269134"/>
              <a:gd name="connsiteX9" fmla="*/ 187089 w 263171"/>
              <a:gd name="connsiteY9" fmla="*/ 150325 h 269134"/>
              <a:gd name="connsiteX10" fmla="*/ 187089 w 263171"/>
              <a:gd name="connsiteY10" fmla="*/ 152706 h 269134"/>
              <a:gd name="connsiteX11" fmla="*/ 224620 w 263171"/>
              <a:gd name="connsiteY11" fmla="*/ 39452 h 269134"/>
              <a:gd name="connsiteX12" fmla="*/ 131869 w 263171"/>
              <a:gd name="connsiteY12" fmla="*/ 0 h 269134"/>
              <a:gd name="connsiteX13" fmla="*/ 38552 w 263171"/>
              <a:gd name="connsiteY13" fmla="*/ 39452 h 269134"/>
              <a:gd name="connsiteX14" fmla="*/ 0 w 263171"/>
              <a:gd name="connsiteY14" fmla="*/ 134567 h 269134"/>
              <a:gd name="connsiteX15" fmla="*/ 38552 w 263171"/>
              <a:gd name="connsiteY15" fmla="*/ 229682 h 269134"/>
              <a:gd name="connsiteX16" fmla="*/ 131869 w 263171"/>
              <a:gd name="connsiteY16" fmla="*/ 269134 h 269134"/>
              <a:gd name="connsiteX17" fmla="*/ 224620 w 263171"/>
              <a:gd name="connsiteY17" fmla="*/ 229682 h 269134"/>
              <a:gd name="connsiteX18" fmla="*/ 263171 w 263171"/>
              <a:gd name="connsiteY18" fmla="*/ 134567 h 269134"/>
              <a:gd name="connsiteX19" fmla="*/ 224620 w 263171"/>
              <a:gd name="connsiteY19" fmla="*/ 39452 h 26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3171" h="269134">
                <a:moveTo>
                  <a:pt x="186975" y="152706"/>
                </a:moveTo>
                <a:lnTo>
                  <a:pt x="174956" y="165063"/>
                </a:lnTo>
                <a:lnTo>
                  <a:pt x="132776" y="121303"/>
                </a:lnTo>
                <a:cubicBezTo>
                  <a:pt x="132776" y="121303"/>
                  <a:pt x="131416" y="120850"/>
                  <a:pt x="130395" y="121303"/>
                </a:cubicBezTo>
                <a:lnTo>
                  <a:pt x="88102" y="165063"/>
                </a:lnTo>
                <a:lnTo>
                  <a:pt x="76083" y="152706"/>
                </a:lnTo>
                <a:cubicBezTo>
                  <a:pt x="76083" y="152706"/>
                  <a:pt x="75629" y="150779"/>
                  <a:pt x="76083" y="150325"/>
                </a:cubicBezTo>
                <a:lnTo>
                  <a:pt x="130395" y="94662"/>
                </a:lnTo>
                <a:cubicBezTo>
                  <a:pt x="131302" y="94208"/>
                  <a:pt x="132209" y="94208"/>
                  <a:pt x="132776" y="94662"/>
                </a:cubicBezTo>
                <a:lnTo>
                  <a:pt x="187089" y="150325"/>
                </a:lnTo>
                <a:cubicBezTo>
                  <a:pt x="187089" y="150325"/>
                  <a:pt x="187542" y="152252"/>
                  <a:pt x="187089" y="152706"/>
                </a:cubicBezTo>
                <a:moveTo>
                  <a:pt x="224620" y="39452"/>
                </a:moveTo>
                <a:cubicBezTo>
                  <a:pt x="200922" y="14738"/>
                  <a:pt x="168040" y="0"/>
                  <a:pt x="131869" y="0"/>
                </a:cubicBezTo>
                <a:cubicBezTo>
                  <a:pt x="95699" y="0"/>
                  <a:pt x="62703" y="14738"/>
                  <a:pt x="38552" y="39452"/>
                </a:cubicBezTo>
                <a:cubicBezTo>
                  <a:pt x="14854" y="63712"/>
                  <a:pt x="0" y="97496"/>
                  <a:pt x="0" y="134567"/>
                </a:cubicBezTo>
                <a:cubicBezTo>
                  <a:pt x="0" y="171638"/>
                  <a:pt x="14854" y="205422"/>
                  <a:pt x="38552" y="229682"/>
                </a:cubicBezTo>
                <a:cubicBezTo>
                  <a:pt x="62703" y="253943"/>
                  <a:pt x="95132" y="269134"/>
                  <a:pt x="131869" y="269134"/>
                </a:cubicBezTo>
                <a:cubicBezTo>
                  <a:pt x="168607" y="269134"/>
                  <a:pt x="201035" y="253943"/>
                  <a:pt x="224620" y="229682"/>
                </a:cubicBezTo>
                <a:cubicBezTo>
                  <a:pt x="248318" y="205422"/>
                  <a:pt x="263171" y="171638"/>
                  <a:pt x="263171" y="134567"/>
                </a:cubicBezTo>
                <a:cubicBezTo>
                  <a:pt x="263171" y="97496"/>
                  <a:pt x="248318" y="63712"/>
                  <a:pt x="224620" y="39452"/>
                </a:cubicBezTo>
              </a:path>
            </a:pathLst>
          </a:custGeom>
          <a:solidFill>
            <a:srgbClr val="0B3F8B"/>
          </a:solidFill>
          <a:ln w="113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40DF197-E6A8-85F2-C0C0-F5C1C5A369E4}"/>
              </a:ext>
            </a:extLst>
          </p:cNvPr>
          <p:cNvGrpSpPr/>
          <p:nvPr userDrawn="1"/>
        </p:nvGrpSpPr>
        <p:grpSpPr>
          <a:xfrm>
            <a:off x="7448691" y="1929348"/>
            <a:ext cx="4420056" cy="4008102"/>
            <a:chOff x="7448691" y="1929348"/>
            <a:chExt cx="4420056" cy="4008102"/>
          </a:xfrm>
        </p:grpSpPr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4636ABAA-2C67-A50D-4C85-5AFFDCF94C7D}"/>
                </a:ext>
              </a:extLst>
            </p:cNvPr>
            <p:cNvSpPr/>
            <p:nvPr userDrawn="1"/>
          </p:nvSpPr>
          <p:spPr>
            <a:xfrm>
              <a:off x="7448691" y="2323753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0B3F8B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F08BEC3-F1EB-0F0E-E382-587CB83682F6}"/>
                </a:ext>
              </a:extLst>
            </p:cNvPr>
            <p:cNvSpPr/>
            <p:nvPr userDrawn="1"/>
          </p:nvSpPr>
          <p:spPr>
            <a:xfrm>
              <a:off x="7448691" y="2628938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486FA8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1405293-5B42-7196-14A6-278D546502DA}"/>
                </a:ext>
              </a:extLst>
            </p:cNvPr>
            <p:cNvSpPr/>
            <p:nvPr userDrawn="1"/>
          </p:nvSpPr>
          <p:spPr>
            <a:xfrm>
              <a:off x="9842973" y="3371380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8859AD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86B6801-CC58-6EF3-3115-96249557849E}"/>
                </a:ext>
              </a:extLst>
            </p:cNvPr>
            <p:cNvSpPr/>
            <p:nvPr userDrawn="1"/>
          </p:nvSpPr>
          <p:spPr>
            <a:xfrm>
              <a:off x="9842973" y="3676565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A683C2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8" name="Picture 4">
              <a:extLst>
                <a:ext uri="{FF2B5EF4-FFF2-40B4-BE49-F238E27FC236}">
                  <a16:creationId xmlns:a16="http://schemas.microsoft.com/office/drawing/2014/main" id="{57B9A5C7-14DD-1418-4E97-750A2967E15A}"/>
                </a:ext>
              </a:extLst>
            </p:cNvPr>
            <p:cNvGrpSpPr/>
            <p:nvPr userDrawn="1"/>
          </p:nvGrpSpPr>
          <p:grpSpPr>
            <a:xfrm>
              <a:off x="9843540" y="2976975"/>
              <a:ext cx="2024526" cy="708319"/>
              <a:chOff x="9844961" y="2978317"/>
              <a:chExt cx="2024526" cy="708319"/>
            </a:xfrm>
            <a:solidFill>
              <a:srgbClr val="8859AD"/>
            </a:solidFill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B8928A9-AB80-FC86-CE05-69BE2B6B103E}"/>
                  </a:ext>
                </a:extLst>
              </p:cNvPr>
              <p:cNvSpPr/>
              <p:nvPr/>
            </p:nvSpPr>
            <p:spPr>
              <a:xfrm>
                <a:off x="10978491" y="3417276"/>
                <a:ext cx="263171" cy="269360"/>
              </a:xfrm>
              <a:custGeom>
                <a:avLst/>
                <a:gdLst>
                  <a:gd name="connsiteX0" fmla="*/ 186976 w 263171"/>
                  <a:gd name="connsiteY0" fmla="*/ 152706 h 269360"/>
                  <a:gd name="connsiteX1" fmla="*/ 174956 w 263171"/>
                  <a:gd name="connsiteY1" fmla="*/ 165063 h 269360"/>
                  <a:gd name="connsiteX2" fmla="*/ 132777 w 263171"/>
                  <a:gd name="connsiteY2" fmla="*/ 121303 h 269360"/>
                  <a:gd name="connsiteX3" fmla="*/ 130395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9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0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2 w 263171"/>
                  <a:gd name="connsiteY18" fmla="*/ 134680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6" y="152706"/>
                    </a:moveTo>
                    <a:lnTo>
                      <a:pt x="174956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49"/>
                      <a:pt x="130395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8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0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2" y="171752"/>
                      <a:pt x="263172" y="134680"/>
                    </a:cubicBezTo>
                    <a:cubicBezTo>
                      <a:pt x="263172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8859AD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47049065-121C-81BD-F1D1-55FAD728B6D1}"/>
                  </a:ext>
                </a:extLst>
              </p:cNvPr>
              <p:cNvSpPr/>
              <p:nvPr/>
            </p:nvSpPr>
            <p:spPr>
              <a:xfrm>
                <a:off x="9844961" y="2978317"/>
                <a:ext cx="2024526" cy="273215"/>
              </a:xfrm>
              <a:custGeom>
                <a:avLst/>
                <a:gdLst>
                  <a:gd name="connsiteX0" fmla="*/ 2024527 w 2024526"/>
                  <a:gd name="connsiteY0" fmla="*/ 273215 h 273215"/>
                  <a:gd name="connsiteX1" fmla="*/ 2024527 w 2024526"/>
                  <a:gd name="connsiteY1" fmla="*/ 128559 h 273215"/>
                  <a:gd name="connsiteX2" fmla="*/ 1895946 w 2024526"/>
                  <a:gd name="connsiteY2" fmla="*/ 0 h 273215"/>
                  <a:gd name="connsiteX3" fmla="*/ 128581 w 2024526"/>
                  <a:gd name="connsiteY3" fmla="*/ 0 h 273215"/>
                  <a:gd name="connsiteX4" fmla="*/ 0 w 2024526"/>
                  <a:gd name="connsiteY4" fmla="*/ 128559 h 273215"/>
                  <a:gd name="connsiteX5" fmla="*/ 0 w 2024526"/>
                  <a:gd name="connsiteY5" fmla="*/ 273215 h 273215"/>
                  <a:gd name="connsiteX6" fmla="*/ 2024527 w 2024526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4526" h="273215">
                    <a:moveTo>
                      <a:pt x="2024527" y="273215"/>
                    </a:moveTo>
                    <a:lnTo>
                      <a:pt x="2024527" y="128559"/>
                    </a:lnTo>
                    <a:cubicBezTo>
                      <a:pt x="2024527" y="57591"/>
                      <a:pt x="1966926" y="0"/>
                      <a:pt x="189594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4527" y="273215"/>
                    </a:lnTo>
                    <a:close/>
                  </a:path>
                </a:pathLst>
              </a:custGeom>
              <a:solidFill>
                <a:srgbClr val="8859AD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FFB73AE7-945C-DB7D-54EA-319E5AAFF3CD}"/>
                </a:ext>
              </a:extLst>
            </p:cNvPr>
            <p:cNvSpPr/>
            <p:nvPr userDrawn="1"/>
          </p:nvSpPr>
          <p:spPr>
            <a:xfrm>
              <a:off x="9843539" y="4419008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1E9999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AA61DE13-850F-531E-4344-A44176888B88}"/>
                </a:ext>
              </a:extLst>
            </p:cNvPr>
            <p:cNvSpPr/>
            <p:nvPr userDrawn="1"/>
          </p:nvSpPr>
          <p:spPr>
            <a:xfrm>
              <a:off x="9843539" y="4724193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56B2B2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3" name="Picture 4">
              <a:extLst>
                <a:ext uri="{FF2B5EF4-FFF2-40B4-BE49-F238E27FC236}">
                  <a16:creationId xmlns:a16="http://schemas.microsoft.com/office/drawing/2014/main" id="{695DA519-384D-104F-2822-7BECA148EA11}"/>
                </a:ext>
              </a:extLst>
            </p:cNvPr>
            <p:cNvGrpSpPr/>
            <p:nvPr userDrawn="1"/>
          </p:nvGrpSpPr>
          <p:grpSpPr>
            <a:xfrm>
              <a:off x="9843540" y="4024717"/>
              <a:ext cx="2025207" cy="708205"/>
              <a:chOff x="9844961" y="4026059"/>
              <a:chExt cx="2025207" cy="708205"/>
            </a:xfrm>
            <a:solidFill>
              <a:srgbClr val="1E9999"/>
            </a:solidFill>
          </p:grpSpPr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69D34522-4AAD-E3C7-C7F8-3914339F9103}"/>
                  </a:ext>
                </a:extLst>
              </p:cNvPr>
              <p:cNvSpPr/>
              <p:nvPr/>
            </p:nvSpPr>
            <p:spPr>
              <a:xfrm>
                <a:off x="10978491" y="4464904"/>
                <a:ext cx="263171" cy="269360"/>
              </a:xfrm>
              <a:custGeom>
                <a:avLst/>
                <a:gdLst>
                  <a:gd name="connsiteX0" fmla="*/ 186976 w 263171"/>
                  <a:gd name="connsiteY0" fmla="*/ 152706 h 269360"/>
                  <a:gd name="connsiteX1" fmla="*/ 174956 w 263171"/>
                  <a:gd name="connsiteY1" fmla="*/ 165063 h 269360"/>
                  <a:gd name="connsiteX2" fmla="*/ 132777 w 263171"/>
                  <a:gd name="connsiteY2" fmla="*/ 121303 h 269360"/>
                  <a:gd name="connsiteX3" fmla="*/ 130395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9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2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6" y="152706"/>
                    </a:moveTo>
                    <a:lnTo>
                      <a:pt x="174956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50"/>
                      <a:pt x="130395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9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3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2" y="171752"/>
                      <a:pt x="263172" y="134681"/>
                    </a:cubicBezTo>
                    <a:cubicBezTo>
                      <a:pt x="263172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1E9999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CD52C10D-B2AC-EFF4-3773-C407864569C4}"/>
                  </a:ext>
                </a:extLst>
              </p:cNvPr>
              <p:cNvSpPr/>
              <p:nvPr/>
            </p:nvSpPr>
            <p:spPr>
              <a:xfrm>
                <a:off x="9844961" y="4026059"/>
                <a:ext cx="2025207" cy="273215"/>
              </a:xfrm>
              <a:custGeom>
                <a:avLst/>
                <a:gdLst>
                  <a:gd name="connsiteX0" fmla="*/ 2025207 w 2025207"/>
                  <a:gd name="connsiteY0" fmla="*/ 273215 h 273215"/>
                  <a:gd name="connsiteX1" fmla="*/ 2025207 w 2025207"/>
                  <a:gd name="connsiteY1" fmla="*/ 128559 h 273215"/>
                  <a:gd name="connsiteX2" fmla="*/ 1896626 w 2025207"/>
                  <a:gd name="connsiteY2" fmla="*/ 0 h 273215"/>
                  <a:gd name="connsiteX3" fmla="*/ 128581 w 2025207"/>
                  <a:gd name="connsiteY3" fmla="*/ 0 h 273215"/>
                  <a:gd name="connsiteX4" fmla="*/ 0 w 2025207"/>
                  <a:gd name="connsiteY4" fmla="*/ 128559 h 273215"/>
                  <a:gd name="connsiteX5" fmla="*/ 0 w 2025207"/>
                  <a:gd name="connsiteY5" fmla="*/ 273215 h 273215"/>
                  <a:gd name="connsiteX6" fmla="*/ 2025207 w 2025207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207" h="273215">
                    <a:moveTo>
                      <a:pt x="2025207" y="273215"/>
                    </a:moveTo>
                    <a:lnTo>
                      <a:pt x="2025207" y="128559"/>
                    </a:lnTo>
                    <a:cubicBezTo>
                      <a:pt x="2025207" y="57591"/>
                      <a:pt x="1967606" y="0"/>
                      <a:pt x="189662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207" y="273215"/>
                    </a:lnTo>
                    <a:close/>
                  </a:path>
                </a:pathLst>
              </a:custGeom>
              <a:solidFill>
                <a:srgbClr val="1E9999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DA511F9-79FD-6BEC-35C8-9C9C83BB8803}"/>
                </a:ext>
              </a:extLst>
            </p:cNvPr>
            <p:cNvSpPr/>
            <p:nvPr userDrawn="1"/>
          </p:nvSpPr>
          <p:spPr>
            <a:xfrm>
              <a:off x="9843539" y="5466750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C8592F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20B5486-7FB5-47E9-5100-EB6B610E8343}"/>
                </a:ext>
              </a:extLst>
            </p:cNvPr>
            <p:cNvSpPr/>
            <p:nvPr userDrawn="1"/>
          </p:nvSpPr>
          <p:spPr>
            <a:xfrm>
              <a:off x="9843539" y="5771821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D68363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8" name="Picture 4">
              <a:extLst>
                <a:ext uri="{FF2B5EF4-FFF2-40B4-BE49-F238E27FC236}">
                  <a16:creationId xmlns:a16="http://schemas.microsoft.com/office/drawing/2014/main" id="{7401A054-B52E-3206-64AA-7F359A8F525F}"/>
                </a:ext>
              </a:extLst>
            </p:cNvPr>
            <p:cNvGrpSpPr/>
            <p:nvPr userDrawn="1"/>
          </p:nvGrpSpPr>
          <p:grpSpPr>
            <a:xfrm>
              <a:off x="9843540" y="5072344"/>
              <a:ext cx="2025207" cy="706278"/>
              <a:chOff x="9844961" y="5073686"/>
              <a:chExt cx="2025207" cy="706278"/>
            </a:xfrm>
            <a:solidFill>
              <a:srgbClr val="C8592F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BB13838-EED8-06AE-8F54-00B2DBD907E7}"/>
                  </a:ext>
                </a:extLst>
              </p:cNvPr>
              <p:cNvSpPr/>
              <p:nvPr/>
            </p:nvSpPr>
            <p:spPr>
              <a:xfrm>
                <a:off x="10978491" y="5510604"/>
                <a:ext cx="263171" cy="269360"/>
              </a:xfrm>
              <a:custGeom>
                <a:avLst/>
                <a:gdLst>
                  <a:gd name="connsiteX0" fmla="*/ 186976 w 263171"/>
                  <a:gd name="connsiteY0" fmla="*/ 152706 h 269360"/>
                  <a:gd name="connsiteX1" fmla="*/ 174956 w 263171"/>
                  <a:gd name="connsiteY1" fmla="*/ 165063 h 269360"/>
                  <a:gd name="connsiteX2" fmla="*/ 132777 w 263171"/>
                  <a:gd name="connsiteY2" fmla="*/ 121303 h 269360"/>
                  <a:gd name="connsiteX3" fmla="*/ 130395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9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2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6" y="152706"/>
                    </a:moveTo>
                    <a:lnTo>
                      <a:pt x="174956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50"/>
                      <a:pt x="130395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8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2" y="171752"/>
                      <a:pt x="263172" y="134681"/>
                    </a:cubicBezTo>
                    <a:cubicBezTo>
                      <a:pt x="263172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C8592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9B3B086-BC71-AB90-5377-E3A52409E217}"/>
                  </a:ext>
                </a:extLst>
              </p:cNvPr>
              <p:cNvSpPr/>
              <p:nvPr/>
            </p:nvSpPr>
            <p:spPr>
              <a:xfrm>
                <a:off x="9844961" y="5073686"/>
                <a:ext cx="2025207" cy="273215"/>
              </a:xfrm>
              <a:custGeom>
                <a:avLst/>
                <a:gdLst>
                  <a:gd name="connsiteX0" fmla="*/ 2025207 w 2025207"/>
                  <a:gd name="connsiteY0" fmla="*/ 273215 h 273215"/>
                  <a:gd name="connsiteX1" fmla="*/ 2025207 w 2025207"/>
                  <a:gd name="connsiteY1" fmla="*/ 128559 h 273215"/>
                  <a:gd name="connsiteX2" fmla="*/ 1896626 w 2025207"/>
                  <a:gd name="connsiteY2" fmla="*/ 0 h 273215"/>
                  <a:gd name="connsiteX3" fmla="*/ 128581 w 2025207"/>
                  <a:gd name="connsiteY3" fmla="*/ 0 h 273215"/>
                  <a:gd name="connsiteX4" fmla="*/ 0 w 2025207"/>
                  <a:gd name="connsiteY4" fmla="*/ 128559 h 273215"/>
                  <a:gd name="connsiteX5" fmla="*/ 0 w 2025207"/>
                  <a:gd name="connsiteY5" fmla="*/ 273215 h 273215"/>
                  <a:gd name="connsiteX6" fmla="*/ 2025207 w 2025207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207" h="273215">
                    <a:moveTo>
                      <a:pt x="2025207" y="273215"/>
                    </a:moveTo>
                    <a:lnTo>
                      <a:pt x="2025207" y="128559"/>
                    </a:lnTo>
                    <a:cubicBezTo>
                      <a:pt x="2025207" y="57591"/>
                      <a:pt x="1967606" y="0"/>
                      <a:pt x="189662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207" y="273215"/>
                    </a:lnTo>
                    <a:close/>
                  </a:path>
                </a:pathLst>
              </a:custGeom>
              <a:solidFill>
                <a:srgbClr val="C8592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2BD936-238A-B5AA-163A-0C9FB19A8824}"/>
                </a:ext>
              </a:extLst>
            </p:cNvPr>
            <p:cNvSpPr/>
            <p:nvPr userDrawn="1"/>
          </p:nvSpPr>
          <p:spPr>
            <a:xfrm>
              <a:off x="7448691" y="3371380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007991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1ED3A7B1-0778-0868-1305-04436E191E99}"/>
                </a:ext>
              </a:extLst>
            </p:cNvPr>
            <p:cNvSpPr/>
            <p:nvPr userDrawn="1"/>
          </p:nvSpPr>
          <p:spPr>
            <a:xfrm>
              <a:off x="7448691" y="3676565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409BAC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3" name="Picture 4">
              <a:extLst>
                <a:ext uri="{FF2B5EF4-FFF2-40B4-BE49-F238E27FC236}">
                  <a16:creationId xmlns:a16="http://schemas.microsoft.com/office/drawing/2014/main" id="{E1F2206A-8A01-8E71-5F0E-05DA62DC86CD}"/>
                </a:ext>
              </a:extLst>
            </p:cNvPr>
            <p:cNvGrpSpPr/>
            <p:nvPr userDrawn="1"/>
          </p:nvGrpSpPr>
          <p:grpSpPr>
            <a:xfrm>
              <a:off x="7448691" y="2976975"/>
              <a:ext cx="2025660" cy="708319"/>
              <a:chOff x="7450112" y="2978317"/>
              <a:chExt cx="2025660" cy="708319"/>
            </a:xfrm>
            <a:solidFill>
              <a:srgbClr val="007991"/>
            </a:solidFill>
          </p:grpSpPr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556A022B-FE92-6BF2-0C11-C865092435A1}"/>
                  </a:ext>
                </a:extLst>
              </p:cNvPr>
              <p:cNvSpPr/>
              <p:nvPr/>
            </p:nvSpPr>
            <p:spPr>
              <a:xfrm>
                <a:off x="8586590" y="3417276"/>
                <a:ext cx="263171" cy="269360"/>
              </a:xfrm>
              <a:custGeom>
                <a:avLst/>
                <a:gdLst>
                  <a:gd name="connsiteX0" fmla="*/ 186975 w 263171"/>
                  <a:gd name="connsiteY0" fmla="*/ 152706 h 269360"/>
                  <a:gd name="connsiteX1" fmla="*/ 174956 w 263171"/>
                  <a:gd name="connsiteY1" fmla="*/ 165063 h 269360"/>
                  <a:gd name="connsiteX2" fmla="*/ 132776 w 263171"/>
                  <a:gd name="connsiteY2" fmla="*/ 121303 h 269360"/>
                  <a:gd name="connsiteX3" fmla="*/ 130395 w 263171"/>
                  <a:gd name="connsiteY3" fmla="*/ 121303 h 269360"/>
                  <a:gd name="connsiteX4" fmla="*/ 88102 w 263171"/>
                  <a:gd name="connsiteY4" fmla="*/ 165063 h 269360"/>
                  <a:gd name="connsiteX5" fmla="*/ 76083 w 263171"/>
                  <a:gd name="connsiteY5" fmla="*/ 152706 h 269360"/>
                  <a:gd name="connsiteX6" fmla="*/ 76083 w 263171"/>
                  <a:gd name="connsiteY6" fmla="*/ 150325 h 269360"/>
                  <a:gd name="connsiteX7" fmla="*/ 130395 w 263171"/>
                  <a:gd name="connsiteY7" fmla="*/ 94662 h 269360"/>
                  <a:gd name="connsiteX8" fmla="*/ 132776 w 263171"/>
                  <a:gd name="connsiteY8" fmla="*/ 94662 h 269360"/>
                  <a:gd name="connsiteX9" fmla="*/ 187089 w 263171"/>
                  <a:gd name="connsiteY9" fmla="*/ 150325 h 269360"/>
                  <a:gd name="connsiteX10" fmla="*/ 187089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0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1 w 263171"/>
                  <a:gd name="connsiteY18" fmla="*/ 134680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5" y="152706"/>
                    </a:moveTo>
                    <a:lnTo>
                      <a:pt x="174956" y="165063"/>
                    </a:lnTo>
                    <a:lnTo>
                      <a:pt x="132776" y="121303"/>
                    </a:lnTo>
                    <a:cubicBezTo>
                      <a:pt x="132776" y="121303"/>
                      <a:pt x="131416" y="120849"/>
                      <a:pt x="130395" y="121303"/>
                    </a:cubicBezTo>
                    <a:lnTo>
                      <a:pt x="88102" y="165063"/>
                    </a:lnTo>
                    <a:lnTo>
                      <a:pt x="76083" y="152706"/>
                    </a:lnTo>
                    <a:cubicBezTo>
                      <a:pt x="76083" y="152706"/>
                      <a:pt x="75629" y="150778"/>
                      <a:pt x="76083" y="150325"/>
                    </a:cubicBezTo>
                    <a:lnTo>
                      <a:pt x="130395" y="94662"/>
                    </a:lnTo>
                    <a:cubicBezTo>
                      <a:pt x="131302" y="94208"/>
                      <a:pt x="132209" y="94208"/>
                      <a:pt x="132776" y="94662"/>
                    </a:cubicBezTo>
                    <a:lnTo>
                      <a:pt x="187089" y="150325"/>
                    </a:lnTo>
                    <a:cubicBezTo>
                      <a:pt x="187089" y="150325"/>
                      <a:pt x="187542" y="152252"/>
                      <a:pt x="187089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0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1" y="171752"/>
                      <a:pt x="263171" y="134680"/>
                    </a:cubicBezTo>
                    <a:cubicBezTo>
                      <a:pt x="263171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007991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543F38F4-CF55-6B7E-DEA6-3C75E6201AAB}"/>
                  </a:ext>
                </a:extLst>
              </p:cNvPr>
              <p:cNvSpPr/>
              <p:nvPr/>
            </p:nvSpPr>
            <p:spPr>
              <a:xfrm>
                <a:off x="7450112" y="2978317"/>
                <a:ext cx="2025660" cy="273215"/>
              </a:xfrm>
              <a:custGeom>
                <a:avLst/>
                <a:gdLst>
                  <a:gd name="connsiteX0" fmla="*/ 2025661 w 2025660"/>
                  <a:gd name="connsiteY0" fmla="*/ 273215 h 273215"/>
                  <a:gd name="connsiteX1" fmla="*/ 2025661 w 2025660"/>
                  <a:gd name="connsiteY1" fmla="*/ 128559 h 273215"/>
                  <a:gd name="connsiteX2" fmla="*/ 1897080 w 2025660"/>
                  <a:gd name="connsiteY2" fmla="*/ 0 h 273215"/>
                  <a:gd name="connsiteX3" fmla="*/ 128581 w 2025660"/>
                  <a:gd name="connsiteY3" fmla="*/ 0 h 273215"/>
                  <a:gd name="connsiteX4" fmla="*/ 0 w 2025660"/>
                  <a:gd name="connsiteY4" fmla="*/ 128559 h 273215"/>
                  <a:gd name="connsiteX5" fmla="*/ 0 w 2025660"/>
                  <a:gd name="connsiteY5" fmla="*/ 273215 h 273215"/>
                  <a:gd name="connsiteX6" fmla="*/ 2025661 w 2025660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660" h="273215">
                    <a:moveTo>
                      <a:pt x="2025661" y="273215"/>
                    </a:moveTo>
                    <a:lnTo>
                      <a:pt x="2025661" y="128559"/>
                    </a:lnTo>
                    <a:cubicBezTo>
                      <a:pt x="2025661" y="57591"/>
                      <a:pt x="1968060" y="0"/>
                      <a:pt x="1897080" y="0"/>
                    </a:cubicBezTo>
                    <a:lnTo>
                      <a:pt x="128581" y="0"/>
                    </a:lnTo>
                    <a:cubicBezTo>
                      <a:pt x="57601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661" y="273215"/>
                    </a:lnTo>
                    <a:close/>
                  </a:path>
                </a:pathLst>
              </a:custGeom>
              <a:solidFill>
                <a:srgbClr val="007991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523497C-AEA4-7BEA-D31A-A42DC9031618}"/>
                </a:ext>
              </a:extLst>
            </p:cNvPr>
            <p:cNvSpPr/>
            <p:nvPr userDrawn="1"/>
          </p:nvSpPr>
          <p:spPr>
            <a:xfrm>
              <a:off x="7448691" y="4419122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5CA368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52A766D-B2B5-3646-3199-38731C770D8E}"/>
                </a:ext>
              </a:extLst>
            </p:cNvPr>
            <p:cNvSpPr/>
            <p:nvPr userDrawn="1"/>
          </p:nvSpPr>
          <p:spPr>
            <a:xfrm>
              <a:off x="7448691" y="4724193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85BA8E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8" name="Picture 4">
              <a:extLst>
                <a:ext uri="{FF2B5EF4-FFF2-40B4-BE49-F238E27FC236}">
                  <a16:creationId xmlns:a16="http://schemas.microsoft.com/office/drawing/2014/main" id="{C4E3634C-FF09-87E2-4D63-B4EF3B206E79}"/>
                </a:ext>
              </a:extLst>
            </p:cNvPr>
            <p:cNvGrpSpPr/>
            <p:nvPr userDrawn="1"/>
          </p:nvGrpSpPr>
          <p:grpSpPr>
            <a:xfrm>
              <a:off x="7448691" y="4024717"/>
              <a:ext cx="2025660" cy="716254"/>
              <a:chOff x="7450112" y="4026059"/>
              <a:chExt cx="2025660" cy="716254"/>
            </a:xfrm>
            <a:solidFill>
              <a:srgbClr val="5CA368"/>
            </a:solidFill>
          </p:grpSpPr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6B35C8F5-D172-DE87-82A0-55D87D86A834}"/>
                  </a:ext>
                </a:extLst>
              </p:cNvPr>
              <p:cNvSpPr/>
              <p:nvPr/>
            </p:nvSpPr>
            <p:spPr>
              <a:xfrm>
                <a:off x="8591239" y="4472953"/>
                <a:ext cx="263171" cy="269360"/>
              </a:xfrm>
              <a:custGeom>
                <a:avLst/>
                <a:gdLst>
                  <a:gd name="connsiteX0" fmla="*/ 186975 w 263171"/>
                  <a:gd name="connsiteY0" fmla="*/ 152706 h 269360"/>
                  <a:gd name="connsiteX1" fmla="*/ 174956 w 263171"/>
                  <a:gd name="connsiteY1" fmla="*/ 165063 h 269360"/>
                  <a:gd name="connsiteX2" fmla="*/ 132776 w 263171"/>
                  <a:gd name="connsiteY2" fmla="*/ 121303 h 269360"/>
                  <a:gd name="connsiteX3" fmla="*/ 130395 w 263171"/>
                  <a:gd name="connsiteY3" fmla="*/ 121303 h 269360"/>
                  <a:gd name="connsiteX4" fmla="*/ 88102 w 263171"/>
                  <a:gd name="connsiteY4" fmla="*/ 165063 h 269360"/>
                  <a:gd name="connsiteX5" fmla="*/ 76083 w 263171"/>
                  <a:gd name="connsiteY5" fmla="*/ 152706 h 269360"/>
                  <a:gd name="connsiteX6" fmla="*/ 76083 w 263171"/>
                  <a:gd name="connsiteY6" fmla="*/ 150325 h 269360"/>
                  <a:gd name="connsiteX7" fmla="*/ 130395 w 263171"/>
                  <a:gd name="connsiteY7" fmla="*/ 94662 h 269360"/>
                  <a:gd name="connsiteX8" fmla="*/ 132776 w 263171"/>
                  <a:gd name="connsiteY8" fmla="*/ 94662 h 269360"/>
                  <a:gd name="connsiteX9" fmla="*/ 187089 w 263171"/>
                  <a:gd name="connsiteY9" fmla="*/ 150325 h 269360"/>
                  <a:gd name="connsiteX10" fmla="*/ 187089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1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5" y="152706"/>
                    </a:moveTo>
                    <a:lnTo>
                      <a:pt x="174956" y="165063"/>
                    </a:lnTo>
                    <a:lnTo>
                      <a:pt x="132776" y="121303"/>
                    </a:lnTo>
                    <a:cubicBezTo>
                      <a:pt x="132776" y="121303"/>
                      <a:pt x="131416" y="120850"/>
                      <a:pt x="130395" y="121303"/>
                    </a:cubicBezTo>
                    <a:lnTo>
                      <a:pt x="88102" y="165063"/>
                    </a:lnTo>
                    <a:lnTo>
                      <a:pt x="76083" y="152706"/>
                    </a:lnTo>
                    <a:cubicBezTo>
                      <a:pt x="76083" y="152706"/>
                      <a:pt x="75629" y="150779"/>
                      <a:pt x="76083" y="150325"/>
                    </a:cubicBezTo>
                    <a:lnTo>
                      <a:pt x="130395" y="94662"/>
                    </a:lnTo>
                    <a:cubicBezTo>
                      <a:pt x="131302" y="94208"/>
                      <a:pt x="132209" y="94208"/>
                      <a:pt x="132776" y="94662"/>
                    </a:cubicBezTo>
                    <a:lnTo>
                      <a:pt x="187089" y="150325"/>
                    </a:lnTo>
                    <a:cubicBezTo>
                      <a:pt x="187089" y="150325"/>
                      <a:pt x="187542" y="152252"/>
                      <a:pt x="187089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1" y="171752"/>
                      <a:pt x="263171" y="134681"/>
                    </a:cubicBezTo>
                    <a:cubicBezTo>
                      <a:pt x="263171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5CA368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B762B78F-9703-B960-D059-08F8DFF635E6}"/>
                  </a:ext>
                </a:extLst>
              </p:cNvPr>
              <p:cNvSpPr/>
              <p:nvPr/>
            </p:nvSpPr>
            <p:spPr>
              <a:xfrm>
                <a:off x="7450112" y="4026059"/>
                <a:ext cx="2025660" cy="273215"/>
              </a:xfrm>
              <a:custGeom>
                <a:avLst/>
                <a:gdLst>
                  <a:gd name="connsiteX0" fmla="*/ 2025661 w 2025660"/>
                  <a:gd name="connsiteY0" fmla="*/ 273215 h 273215"/>
                  <a:gd name="connsiteX1" fmla="*/ 2025661 w 2025660"/>
                  <a:gd name="connsiteY1" fmla="*/ 128559 h 273215"/>
                  <a:gd name="connsiteX2" fmla="*/ 1897080 w 2025660"/>
                  <a:gd name="connsiteY2" fmla="*/ 0 h 273215"/>
                  <a:gd name="connsiteX3" fmla="*/ 128581 w 2025660"/>
                  <a:gd name="connsiteY3" fmla="*/ 0 h 273215"/>
                  <a:gd name="connsiteX4" fmla="*/ 0 w 2025660"/>
                  <a:gd name="connsiteY4" fmla="*/ 128559 h 273215"/>
                  <a:gd name="connsiteX5" fmla="*/ 0 w 2025660"/>
                  <a:gd name="connsiteY5" fmla="*/ 273215 h 273215"/>
                  <a:gd name="connsiteX6" fmla="*/ 2025661 w 2025660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660" h="273215">
                    <a:moveTo>
                      <a:pt x="2025661" y="273215"/>
                    </a:moveTo>
                    <a:lnTo>
                      <a:pt x="2025661" y="128559"/>
                    </a:lnTo>
                    <a:cubicBezTo>
                      <a:pt x="2025661" y="57591"/>
                      <a:pt x="1968060" y="0"/>
                      <a:pt x="1897080" y="0"/>
                    </a:cubicBezTo>
                    <a:lnTo>
                      <a:pt x="128581" y="0"/>
                    </a:lnTo>
                    <a:cubicBezTo>
                      <a:pt x="57601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661" y="273215"/>
                    </a:lnTo>
                    <a:close/>
                  </a:path>
                </a:pathLst>
              </a:custGeom>
              <a:solidFill>
                <a:srgbClr val="5CA368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AF601BD-865D-991D-2569-3643BD1FA280}"/>
                </a:ext>
              </a:extLst>
            </p:cNvPr>
            <p:cNvSpPr/>
            <p:nvPr userDrawn="1"/>
          </p:nvSpPr>
          <p:spPr>
            <a:xfrm>
              <a:off x="7448691" y="5466750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563D82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269FC28-FB15-33BF-5339-F138FCE1AD3D}"/>
                </a:ext>
              </a:extLst>
            </p:cNvPr>
            <p:cNvSpPr/>
            <p:nvPr userDrawn="1"/>
          </p:nvSpPr>
          <p:spPr>
            <a:xfrm>
              <a:off x="7448691" y="5771821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806DA1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3" name="Picture 4">
              <a:extLst>
                <a:ext uri="{FF2B5EF4-FFF2-40B4-BE49-F238E27FC236}">
                  <a16:creationId xmlns:a16="http://schemas.microsoft.com/office/drawing/2014/main" id="{326FFA76-72A7-E57F-BA35-9EA035C8709F}"/>
                </a:ext>
              </a:extLst>
            </p:cNvPr>
            <p:cNvGrpSpPr/>
            <p:nvPr userDrawn="1"/>
          </p:nvGrpSpPr>
          <p:grpSpPr>
            <a:xfrm>
              <a:off x="7448691" y="5072344"/>
              <a:ext cx="2025660" cy="706278"/>
              <a:chOff x="7450112" y="5073686"/>
              <a:chExt cx="2025660" cy="706278"/>
            </a:xfrm>
            <a:solidFill>
              <a:srgbClr val="563D82"/>
            </a:solidFill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84C82546-014F-3241-8A79-F833761D89D2}"/>
                  </a:ext>
                </a:extLst>
              </p:cNvPr>
              <p:cNvSpPr/>
              <p:nvPr/>
            </p:nvSpPr>
            <p:spPr>
              <a:xfrm>
                <a:off x="8589765" y="5510604"/>
                <a:ext cx="263171" cy="269360"/>
              </a:xfrm>
              <a:custGeom>
                <a:avLst/>
                <a:gdLst>
                  <a:gd name="connsiteX0" fmla="*/ 187089 w 263171"/>
                  <a:gd name="connsiteY0" fmla="*/ 152706 h 269360"/>
                  <a:gd name="connsiteX1" fmla="*/ 175070 w 263171"/>
                  <a:gd name="connsiteY1" fmla="*/ 165063 h 269360"/>
                  <a:gd name="connsiteX2" fmla="*/ 132890 w 263171"/>
                  <a:gd name="connsiteY2" fmla="*/ 121303 h 269360"/>
                  <a:gd name="connsiteX3" fmla="*/ 130508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8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1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7089" y="152706"/>
                    </a:moveTo>
                    <a:lnTo>
                      <a:pt x="175070" y="165063"/>
                    </a:lnTo>
                    <a:lnTo>
                      <a:pt x="132890" y="121303"/>
                    </a:lnTo>
                    <a:cubicBezTo>
                      <a:pt x="132890" y="121303"/>
                      <a:pt x="131529" y="120850"/>
                      <a:pt x="130508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8"/>
                      <a:pt x="76196" y="150325"/>
                    </a:cubicBezTo>
                    <a:lnTo>
                      <a:pt x="130508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1" y="171752"/>
                      <a:pt x="263171" y="134681"/>
                    </a:cubicBezTo>
                    <a:cubicBezTo>
                      <a:pt x="263171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563D82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E64307D-4A65-27ED-39F1-04A2D1B87D55}"/>
                  </a:ext>
                </a:extLst>
              </p:cNvPr>
              <p:cNvSpPr/>
              <p:nvPr/>
            </p:nvSpPr>
            <p:spPr>
              <a:xfrm>
                <a:off x="7450112" y="5073686"/>
                <a:ext cx="2025660" cy="273215"/>
              </a:xfrm>
              <a:custGeom>
                <a:avLst/>
                <a:gdLst>
                  <a:gd name="connsiteX0" fmla="*/ 2025661 w 2025660"/>
                  <a:gd name="connsiteY0" fmla="*/ 273215 h 273215"/>
                  <a:gd name="connsiteX1" fmla="*/ 2025661 w 2025660"/>
                  <a:gd name="connsiteY1" fmla="*/ 128559 h 273215"/>
                  <a:gd name="connsiteX2" fmla="*/ 1897080 w 2025660"/>
                  <a:gd name="connsiteY2" fmla="*/ 0 h 273215"/>
                  <a:gd name="connsiteX3" fmla="*/ 128581 w 2025660"/>
                  <a:gd name="connsiteY3" fmla="*/ 0 h 273215"/>
                  <a:gd name="connsiteX4" fmla="*/ 0 w 2025660"/>
                  <a:gd name="connsiteY4" fmla="*/ 128559 h 273215"/>
                  <a:gd name="connsiteX5" fmla="*/ 0 w 2025660"/>
                  <a:gd name="connsiteY5" fmla="*/ 273215 h 273215"/>
                  <a:gd name="connsiteX6" fmla="*/ 2025661 w 2025660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660" h="273215">
                    <a:moveTo>
                      <a:pt x="2025661" y="273215"/>
                    </a:moveTo>
                    <a:lnTo>
                      <a:pt x="2025661" y="128559"/>
                    </a:lnTo>
                    <a:cubicBezTo>
                      <a:pt x="2025661" y="57591"/>
                      <a:pt x="1968060" y="0"/>
                      <a:pt x="1897080" y="0"/>
                    </a:cubicBezTo>
                    <a:lnTo>
                      <a:pt x="128581" y="0"/>
                    </a:lnTo>
                    <a:cubicBezTo>
                      <a:pt x="57601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661" y="273215"/>
                    </a:lnTo>
                    <a:close/>
                  </a:path>
                </a:pathLst>
              </a:custGeom>
              <a:solidFill>
                <a:srgbClr val="563D82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65A24795-31F0-57B4-9888-05EE385BC7E5}"/>
                </a:ext>
              </a:extLst>
            </p:cNvPr>
            <p:cNvSpPr/>
            <p:nvPr userDrawn="1"/>
          </p:nvSpPr>
          <p:spPr>
            <a:xfrm>
              <a:off x="9842973" y="2323753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B6465F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28D56B-B64B-7636-CE15-FD22DCFC3167}"/>
                </a:ext>
              </a:extLst>
            </p:cNvPr>
            <p:cNvSpPr/>
            <p:nvPr userDrawn="1"/>
          </p:nvSpPr>
          <p:spPr>
            <a:xfrm>
              <a:off x="9842973" y="2628938"/>
              <a:ext cx="335285" cy="165629"/>
            </a:xfrm>
            <a:custGeom>
              <a:avLst/>
              <a:gdLst>
                <a:gd name="connsiteX0" fmla="*/ 0 w 335285"/>
                <a:gd name="connsiteY0" fmla="*/ 0 h 165629"/>
                <a:gd name="connsiteX1" fmla="*/ 335286 w 335285"/>
                <a:gd name="connsiteY1" fmla="*/ 0 h 165629"/>
                <a:gd name="connsiteX2" fmla="*/ 335286 w 335285"/>
                <a:gd name="connsiteY2" fmla="*/ 165630 h 165629"/>
                <a:gd name="connsiteX3" fmla="*/ 0 w 335285"/>
                <a:gd name="connsiteY3" fmla="*/ 165630 h 16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85" h="165629">
                  <a:moveTo>
                    <a:pt x="0" y="0"/>
                  </a:moveTo>
                  <a:lnTo>
                    <a:pt x="335286" y="0"/>
                  </a:lnTo>
                  <a:lnTo>
                    <a:pt x="335286" y="165630"/>
                  </a:lnTo>
                  <a:lnTo>
                    <a:pt x="0" y="165630"/>
                  </a:lnTo>
                  <a:close/>
                </a:path>
              </a:pathLst>
            </a:custGeom>
            <a:solidFill>
              <a:srgbClr val="C87487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8" name="Picture 4">
              <a:extLst>
                <a:ext uri="{FF2B5EF4-FFF2-40B4-BE49-F238E27FC236}">
                  <a16:creationId xmlns:a16="http://schemas.microsoft.com/office/drawing/2014/main" id="{72AD895B-50BE-AE1A-1CC3-95CDD512AA1F}"/>
                </a:ext>
              </a:extLst>
            </p:cNvPr>
            <p:cNvGrpSpPr/>
            <p:nvPr userDrawn="1"/>
          </p:nvGrpSpPr>
          <p:grpSpPr>
            <a:xfrm>
              <a:off x="9843540" y="1929348"/>
              <a:ext cx="2024526" cy="708092"/>
              <a:chOff x="9844961" y="1930690"/>
              <a:chExt cx="2024526" cy="708092"/>
            </a:xfrm>
            <a:solidFill>
              <a:srgbClr val="B6465F"/>
            </a:solidFill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FB284939-22C8-1F2C-BE3E-28111B59CEDB}"/>
                  </a:ext>
                </a:extLst>
              </p:cNvPr>
              <p:cNvSpPr/>
              <p:nvPr/>
            </p:nvSpPr>
            <p:spPr>
              <a:xfrm>
                <a:off x="10980532" y="2369648"/>
                <a:ext cx="263171" cy="269134"/>
              </a:xfrm>
              <a:custGeom>
                <a:avLst/>
                <a:gdLst>
                  <a:gd name="connsiteX0" fmla="*/ 186976 w 263171"/>
                  <a:gd name="connsiteY0" fmla="*/ 152706 h 269134"/>
                  <a:gd name="connsiteX1" fmla="*/ 174957 w 263171"/>
                  <a:gd name="connsiteY1" fmla="*/ 165063 h 269134"/>
                  <a:gd name="connsiteX2" fmla="*/ 132777 w 263171"/>
                  <a:gd name="connsiteY2" fmla="*/ 121303 h 269134"/>
                  <a:gd name="connsiteX3" fmla="*/ 130395 w 263171"/>
                  <a:gd name="connsiteY3" fmla="*/ 121303 h 269134"/>
                  <a:gd name="connsiteX4" fmla="*/ 88216 w 263171"/>
                  <a:gd name="connsiteY4" fmla="*/ 165063 h 269134"/>
                  <a:gd name="connsiteX5" fmla="*/ 76196 w 263171"/>
                  <a:gd name="connsiteY5" fmla="*/ 152706 h 269134"/>
                  <a:gd name="connsiteX6" fmla="*/ 76196 w 263171"/>
                  <a:gd name="connsiteY6" fmla="*/ 150325 h 269134"/>
                  <a:gd name="connsiteX7" fmla="*/ 130509 w 263171"/>
                  <a:gd name="connsiteY7" fmla="*/ 94662 h 269134"/>
                  <a:gd name="connsiteX8" fmla="*/ 132890 w 263171"/>
                  <a:gd name="connsiteY8" fmla="*/ 94662 h 269134"/>
                  <a:gd name="connsiteX9" fmla="*/ 187202 w 263171"/>
                  <a:gd name="connsiteY9" fmla="*/ 150325 h 269134"/>
                  <a:gd name="connsiteX10" fmla="*/ 187202 w 263171"/>
                  <a:gd name="connsiteY10" fmla="*/ 152706 h 269134"/>
                  <a:gd name="connsiteX11" fmla="*/ 224620 w 263171"/>
                  <a:gd name="connsiteY11" fmla="*/ 39452 h 269134"/>
                  <a:gd name="connsiteX12" fmla="*/ 131869 w 263171"/>
                  <a:gd name="connsiteY12" fmla="*/ 0 h 269134"/>
                  <a:gd name="connsiteX13" fmla="*/ 38552 w 263171"/>
                  <a:gd name="connsiteY13" fmla="*/ 39452 h 269134"/>
                  <a:gd name="connsiteX14" fmla="*/ 0 w 263171"/>
                  <a:gd name="connsiteY14" fmla="*/ 134567 h 269134"/>
                  <a:gd name="connsiteX15" fmla="*/ 38552 w 263171"/>
                  <a:gd name="connsiteY15" fmla="*/ 229682 h 269134"/>
                  <a:gd name="connsiteX16" fmla="*/ 131869 w 263171"/>
                  <a:gd name="connsiteY16" fmla="*/ 269134 h 269134"/>
                  <a:gd name="connsiteX17" fmla="*/ 224620 w 263171"/>
                  <a:gd name="connsiteY17" fmla="*/ 229682 h 269134"/>
                  <a:gd name="connsiteX18" fmla="*/ 263172 w 263171"/>
                  <a:gd name="connsiteY18" fmla="*/ 134567 h 269134"/>
                  <a:gd name="connsiteX19" fmla="*/ 224620 w 263171"/>
                  <a:gd name="connsiteY19" fmla="*/ 39452 h 26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134">
                    <a:moveTo>
                      <a:pt x="186976" y="152706"/>
                    </a:moveTo>
                    <a:lnTo>
                      <a:pt x="174957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50"/>
                      <a:pt x="130395" y="121303"/>
                    </a:cubicBezTo>
                    <a:lnTo>
                      <a:pt x="88216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9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567"/>
                    </a:cubicBezTo>
                    <a:cubicBezTo>
                      <a:pt x="0" y="171638"/>
                      <a:pt x="14854" y="205422"/>
                      <a:pt x="38552" y="229682"/>
                    </a:cubicBezTo>
                    <a:cubicBezTo>
                      <a:pt x="62703" y="253943"/>
                      <a:pt x="95132" y="269134"/>
                      <a:pt x="131869" y="269134"/>
                    </a:cubicBezTo>
                    <a:cubicBezTo>
                      <a:pt x="168607" y="269134"/>
                      <a:pt x="201035" y="253943"/>
                      <a:pt x="224620" y="229682"/>
                    </a:cubicBezTo>
                    <a:cubicBezTo>
                      <a:pt x="248318" y="205422"/>
                      <a:pt x="263172" y="171638"/>
                      <a:pt x="263172" y="134567"/>
                    </a:cubicBezTo>
                    <a:cubicBezTo>
                      <a:pt x="263172" y="97496"/>
                      <a:pt x="248318" y="63712"/>
                      <a:pt x="224620" y="39452"/>
                    </a:cubicBezTo>
                  </a:path>
                </a:pathLst>
              </a:custGeom>
              <a:solidFill>
                <a:srgbClr val="B6465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ADD64C3-46A2-B3BD-8DA5-1B2AD3DF8707}"/>
                  </a:ext>
                </a:extLst>
              </p:cNvPr>
              <p:cNvSpPr/>
              <p:nvPr/>
            </p:nvSpPr>
            <p:spPr>
              <a:xfrm>
                <a:off x="9844961" y="1930690"/>
                <a:ext cx="2024526" cy="273215"/>
              </a:xfrm>
              <a:custGeom>
                <a:avLst/>
                <a:gdLst>
                  <a:gd name="connsiteX0" fmla="*/ 2024527 w 2024526"/>
                  <a:gd name="connsiteY0" fmla="*/ 273215 h 273215"/>
                  <a:gd name="connsiteX1" fmla="*/ 2024527 w 2024526"/>
                  <a:gd name="connsiteY1" fmla="*/ 128559 h 273215"/>
                  <a:gd name="connsiteX2" fmla="*/ 1895946 w 2024526"/>
                  <a:gd name="connsiteY2" fmla="*/ 0 h 273215"/>
                  <a:gd name="connsiteX3" fmla="*/ 128581 w 2024526"/>
                  <a:gd name="connsiteY3" fmla="*/ 0 h 273215"/>
                  <a:gd name="connsiteX4" fmla="*/ 0 w 2024526"/>
                  <a:gd name="connsiteY4" fmla="*/ 128559 h 273215"/>
                  <a:gd name="connsiteX5" fmla="*/ 0 w 2024526"/>
                  <a:gd name="connsiteY5" fmla="*/ 273215 h 273215"/>
                  <a:gd name="connsiteX6" fmla="*/ 2024527 w 2024526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4526" h="273215">
                    <a:moveTo>
                      <a:pt x="2024527" y="273215"/>
                    </a:moveTo>
                    <a:lnTo>
                      <a:pt x="2024527" y="128559"/>
                    </a:lnTo>
                    <a:cubicBezTo>
                      <a:pt x="2024527" y="57591"/>
                      <a:pt x="1966926" y="0"/>
                      <a:pt x="189594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4527" y="273215"/>
                    </a:lnTo>
                    <a:close/>
                  </a:path>
                </a:pathLst>
              </a:custGeom>
              <a:solidFill>
                <a:srgbClr val="B6465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18791AF-8994-237E-8B55-B4BDDEDDE401}"/>
              </a:ext>
            </a:extLst>
          </p:cNvPr>
          <p:cNvGrpSpPr/>
          <p:nvPr userDrawn="1"/>
        </p:nvGrpSpPr>
        <p:grpSpPr>
          <a:xfrm>
            <a:off x="7438963" y="1909892"/>
            <a:ext cx="2025660" cy="273215"/>
            <a:chOff x="7438963" y="1909892"/>
            <a:chExt cx="2025660" cy="273215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9656ACF0-5ADC-FFB8-5CC7-201EEAC6C8EA}"/>
                </a:ext>
              </a:extLst>
            </p:cNvPr>
            <p:cNvSpPr/>
            <p:nvPr userDrawn="1"/>
          </p:nvSpPr>
          <p:spPr>
            <a:xfrm>
              <a:off x="7438963" y="1909892"/>
              <a:ext cx="2025660" cy="273215"/>
            </a:xfrm>
            <a:custGeom>
              <a:avLst/>
              <a:gdLst>
                <a:gd name="connsiteX0" fmla="*/ 2025661 w 2025660"/>
                <a:gd name="connsiteY0" fmla="*/ 273215 h 273215"/>
                <a:gd name="connsiteX1" fmla="*/ 2025661 w 2025660"/>
                <a:gd name="connsiteY1" fmla="*/ 128559 h 273215"/>
                <a:gd name="connsiteX2" fmla="*/ 1897080 w 2025660"/>
                <a:gd name="connsiteY2" fmla="*/ 0 h 273215"/>
                <a:gd name="connsiteX3" fmla="*/ 128581 w 2025660"/>
                <a:gd name="connsiteY3" fmla="*/ 0 h 273215"/>
                <a:gd name="connsiteX4" fmla="*/ 0 w 2025660"/>
                <a:gd name="connsiteY4" fmla="*/ 128559 h 273215"/>
                <a:gd name="connsiteX5" fmla="*/ 0 w 2025660"/>
                <a:gd name="connsiteY5" fmla="*/ 273215 h 273215"/>
                <a:gd name="connsiteX6" fmla="*/ 2025661 w 2025660"/>
                <a:gd name="connsiteY6" fmla="*/ 273215 h 27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5660" h="273215">
                  <a:moveTo>
                    <a:pt x="2025661" y="273215"/>
                  </a:moveTo>
                  <a:lnTo>
                    <a:pt x="2025661" y="128559"/>
                  </a:lnTo>
                  <a:cubicBezTo>
                    <a:pt x="2025661" y="57591"/>
                    <a:pt x="1968060" y="0"/>
                    <a:pt x="1897080" y="0"/>
                  </a:cubicBezTo>
                  <a:lnTo>
                    <a:pt x="128581" y="0"/>
                  </a:lnTo>
                  <a:cubicBezTo>
                    <a:pt x="57601" y="0"/>
                    <a:pt x="0" y="57591"/>
                    <a:pt x="0" y="128559"/>
                  </a:cubicBezTo>
                  <a:lnTo>
                    <a:pt x="0" y="273215"/>
                  </a:lnTo>
                  <a:lnTo>
                    <a:pt x="2025661" y="273215"/>
                  </a:lnTo>
                  <a:close/>
                </a:path>
              </a:pathLst>
            </a:custGeom>
            <a:solidFill>
              <a:srgbClr val="0B3F8B"/>
            </a:solidFill>
            <a:ln w="11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DB374B7-7568-F785-DB14-C8F776730CFC}"/>
                </a:ext>
              </a:extLst>
            </p:cNvPr>
            <p:cNvSpPr txBox="1"/>
            <p:nvPr userDrawn="1"/>
          </p:nvSpPr>
          <p:spPr>
            <a:xfrm>
              <a:off x="7443764" y="1954369"/>
              <a:ext cx="18584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i="0" spc="0" baseline="0" dirty="0">
                  <a:ln/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UniformBold-Regular"/>
                  <a:rtl val="0"/>
                </a:rPr>
                <a:t>World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F3D7C8A-9856-6137-5987-83F3E49F0CD7}"/>
              </a:ext>
            </a:extLst>
          </p:cNvPr>
          <p:cNvSpPr txBox="1"/>
          <p:nvPr userDrawn="1"/>
        </p:nvSpPr>
        <p:spPr>
          <a:xfrm>
            <a:off x="7414750" y="2300913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E33E0B-33CA-F7A4-DE40-07EE6236BB0C}"/>
              </a:ext>
            </a:extLst>
          </p:cNvPr>
          <p:cNvSpPr txBox="1"/>
          <p:nvPr userDrawn="1"/>
        </p:nvSpPr>
        <p:spPr>
          <a:xfrm>
            <a:off x="7414750" y="2605713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5DDA21-E601-E6A0-CEE0-FCB44833C1C3}"/>
              </a:ext>
            </a:extLst>
          </p:cNvPr>
          <p:cNvSpPr txBox="1"/>
          <p:nvPr userDrawn="1"/>
        </p:nvSpPr>
        <p:spPr>
          <a:xfrm>
            <a:off x="8896435" y="2497117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662AB93-CD67-B90B-80D5-23036FB37BB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802092" y="2316034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B9D2791-D46C-E175-8904-32476156EB2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02092" y="2624730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6534CF1B-D238-5A34-20A0-7EAAA1D7629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862104" y="2300913"/>
            <a:ext cx="703010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17A77A-01DF-AEFD-D282-D33583339295}"/>
              </a:ext>
            </a:extLst>
          </p:cNvPr>
          <p:cNvSpPr txBox="1"/>
          <p:nvPr userDrawn="1"/>
        </p:nvSpPr>
        <p:spPr>
          <a:xfrm>
            <a:off x="7414750" y="3354209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848230-2A21-856C-1AC1-C9F0912F7E48}"/>
              </a:ext>
            </a:extLst>
          </p:cNvPr>
          <p:cNvSpPr txBox="1"/>
          <p:nvPr userDrawn="1"/>
        </p:nvSpPr>
        <p:spPr>
          <a:xfrm>
            <a:off x="7414750" y="3659009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C679AE-55F5-CA1C-832F-EC50721DBA3A}"/>
              </a:ext>
            </a:extLst>
          </p:cNvPr>
          <p:cNvSpPr txBox="1"/>
          <p:nvPr userDrawn="1"/>
        </p:nvSpPr>
        <p:spPr>
          <a:xfrm>
            <a:off x="8896435" y="3550413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99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56873F4-BA47-9109-F5ED-3A342257784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02092" y="3369330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FFE6E542-C09F-CD80-2839-5469403D46C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802092" y="3678026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7B14FEC-8C08-3B91-C222-7C58A08472AA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62104" y="3354209"/>
            <a:ext cx="703010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00799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DDE84B-8DA4-1BAB-7B08-909FCB34AEA4}"/>
              </a:ext>
            </a:extLst>
          </p:cNvPr>
          <p:cNvSpPr txBox="1"/>
          <p:nvPr userDrawn="1"/>
        </p:nvSpPr>
        <p:spPr>
          <a:xfrm>
            <a:off x="7414750" y="4395930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FB482F-6BC5-250E-16B4-2D79CB6BF59F}"/>
              </a:ext>
            </a:extLst>
          </p:cNvPr>
          <p:cNvSpPr txBox="1"/>
          <p:nvPr userDrawn="1"/>
        </p:nvSpPr>
        <p:spPr>
          <a:xfrm>
            <a:off x="7414750" y="4700730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A99412-5732-CA32-2C51-4568884A3ABC}"/>
              </a:ext>
            </a:extLst>
          </p:cNvPr>
          <p:cNvSpPr txBox="1"/>
          <p:nvPr userDrawn="1"/>
        </p:nvSpPr>
        <p:spPr>
          <a:xfrm>
            <a:off x="8896435" y="4592134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5CA36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5B26B2AD-D9D0-4AE2-B90C-1797AAF9B12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802092" y="4411051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D669E512-FD8A-513C-ACAC-F9A4E1ADFAE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02092" y="4719747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44CCF3C7-E759-9717-0C99-FD2E0A29BE5E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862104" y="4395930"/>
            <a:ext cx="703010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5CA36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5B264-D8B8-C92C-C297-4042D2579073}"/>
              </a:ext>
            </a:extLst>
          </p:cNvPr>
          <p:cNvSpPr txBox="1"/>
          <p:nvPr userDrawn="1"/>
        </p:nvSpPr>
        <p:spPr>
          <a:xfrm>
            <a:off x="7414750" y="5449226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860853-0624-A0E4-6EF5-9E29BE4999A5}"/>
              </a:ext>
            </a:extLst>
          </p:cNvPr>
          <p:cNvSpPr txBox="1"/>
          <p:nvPr userDrawn="1"/>
        </p:nvSpPr>
        <p:spPr>
          <a:xfrm>
            <a:off x="7414750" y="5754026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71380D-D3DD-49D6-115B-933644747DCC}"/>
              </a:ext>
            </a:extLst>
          </p:cNvPr>
          <p:cNvSpPr txBox="1"/>
          <p:nvPr userDrawn="1"/>
        </p:nvSpPr>
        <p:spPr>
          <a:xfrm>
            <a:off x="8896435" y="5645430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563D8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B72C43E6-15FF-478B-430A-F82B8D17FEF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802092" y="5464347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7DFA91D7-C683-7BE5-FB99-AE0E19805F1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802092" y="5773043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D45EE1FA-48C2-89B3-300F-A683C492EC47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827773" y="5449226"/>
            <a:ext cx="771672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563D8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6727C3-C68C-E9F6-307A-59D2050AABDD}"/>
              </a:ext>
            </a:extLst>
          </p:cNvPr>
          <p:cNvSpPr txBox="1"/>
          <p:nvPr userDrawn="1"/>
        </p:nvSpPr>
        <p:spPr>
          <a:xfrm>
            <a:off x="9796443" y="2300913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CB28E6-CE70-A432-26EE-EE14D33BE949}"/>
              </a:ext>
            </a:extLst>
          </p:cNvPr>
          <p:cNvSpPr txBox="1"/>
          <p:nvPr userDrawn="1"/>
        </p:nvSpPr>
        <p:spPr>
          <a:xfrm>
            <a:off x="9796443" y="2605713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C5C94E-BCC7-3088-9A8A-141826E61C2C}"/>
              </a:ext>
            </a:extLst>
          </p:cNvPr>
          <p:cNvSpPr txBox="1"/>
          <p:nvPr userDrawn="1"/>
        </p:nvSpPr>
        <p:spPr>
          <a:xfrm>
            <a:off x="11278128" y="2497117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BE0A8B1A-C877-597C-1BDB-FB47512DCAAA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0183785" y="2316034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38A878E5-F922-4F76-DCAF-90B09E530C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183785" y="2624730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3EF68D4-5AF8-B105-5D51-0390B6E2B1BA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1243797" y="2300913"/>
            <a:ext cx="703010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B6465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DEA5BC-8C1F-0C5F-408B-31B39304046A}"/>
              </a:ext>
            </a:extLst>
          </p:cNvPr>
          <p:cNvSpPr txBox="1"/>
          <p:nvPr userDrawn="1"/>
        </p:nvSpPr>
        <p:spPr>
          <a:xfrm>
            <a:off x="9796443" y="3354209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718ADD-0A9D-10E2-ACB0-AF6DCE1D1DB5}"/>
              </a:ext>
            </a:extLst>
          </p:cNvPr>
          <p:cNvSpPr txBox="1"/>
          <p:nvPr userDrawn="1"/>
        </p:nvSpPr>
        <p:spPr>
          <a:xfrm>
            <a:off x="9796443" y="3659009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0F4588-5A80-02A0-03F6-8C7EB2035591}"/>
              </a:ext>
            </a:extLst>
          </p:cNvPr>
          <p:cNvSpPr txBox="1"/>
          <p:nvPr userDrawn="1"/>
        </p:nvSpPr>
        <p:spPr>
          <a:xfrm>
            <a:off x="11278128" y="3550413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8859AD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7D3D9AB0-A881-A1C8-6A4E-99C3DD868E4C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0183785" y="3369330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844F647E-742F-5E2E-2794-D610DA5D706D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183785" y="3678026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CDF7DEDE-D404-8F58-0615-3B09848D6235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1243797" y="3354209"/>
            <a:ext cx="703010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8859AD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C4A706-87AA-DF6F-59D9-3D8764196F47}"/>
              </a:ext>
            </a:extLst>
          </p:cNvPr>
          <p:cNvSpPr txBox="1"/>
          <p:nvPr userDrawn="1"/>
        </p:nvSpPr>
        <p:spPr>
          <a:xfrm>
            <a:off x="9796443" y="4395930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B109BF-5D5A-A0BB-8B95-7E52B0BC8C0D}"/>
              </a:ext>
            </a:extLst>
          </p:cNvPr>
          <p:cNvSpPr txBox="1"/>
          <p:nvPr userDrawn="1"/>
        </p:nvSpPr>
        <p:spPr>
          <a:xfrm>
            <a:off x="9796443" y="4700730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8C99A5-8037-2A84-14F3-79F23E07376F}"/>
              </a:ext>
            </a:extLst>
          </p:cNvPr>
          <p:cNvSpPr txBox="1"/>
          <p:nvPr userDrawn="1"/>
        </p:nvSpPr>
        <p:spPr>
          <a:xfrm>
            <a:off x="11278128" y="4592134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1E9999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D5DD2676-5003-2045-96E0-99A4D37D635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183785" y="4411051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BA21CA3E-E7F6-13B8-0FB8-EEBCA39DC66B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183785" y="4719747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6F6F62BB-55AA-2E52-510C-F95A51D47684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243797" y="4395930"/>
            <a:ext cx="703010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1E9999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7E7CF2-2130-784D-055B-7FC07EF2D30A}"/>
              </a:ext>
            </a:extLst>
          </p:cNvPr>
          <p:cNvSpPr txBox="1"/>
          <p:nvPr userDrawn="1"/>
        </p:nvSpPr>
        <p:spPr>
          <a:xfrm>
            <a:off x="9796443" y="5449226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2050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6A21FB-618E-F9A3-26EA-E14963FC4157}"/>
              </a:ext>
            </a:extLst>
          </p:cNvPr>
          <p:cNvSpPr txBox="1"/>
          <p:nvPr userDrawn="1"/>
        </p:nvSpPr>
        <p:spPr>
          <a:xfrm>
            <a:off x="9796443" y="5754026"/>
            <a:ext cx="44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306119-A4A7-9BEC-6B9C-032CEA23E413}"/>
              </a:ext>
            </a:extLst>
          </p:cNvPr>
          <p:cNvSpPr txBox="1"/>
          <p:nvPr userDrawn="1"/>
        </p:nvSpPr>
        <p:spPr>
          <a:xfrm>
            <a:off x="11278128" y="5645430"/>
            <a:ext cx="634348" cy="24622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8592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increase</a:t>
            </a:r>
          </a:p>
        </p:txBody>
      </p:sp>
      <p:sp>
        <p:nvSpPr>
          <p:cNvPr id="65" name="Text Placeholder 21">
            <a:extLst>
              <a:ext uri="{FF2B5EF4-FFF2-40B4-BE49-F238E27FC236}">
                <a16:creationId xmlns:a16="http://schemas.microsoft.com/office/drawing/2014/main" id="{607C3306-4F95-2CB0-C70F-5B887CA15204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0183785" y="5464347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59.5 Million</a:t>
            </a:r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6C4FAE8F-9840-A4F8-0C44-6F1B817E1430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183785" y="5773043"/>
            <a:ext cx="789177" cy="174302"/>
          </a:xfrm>
        </p:spPr>
        <p:txBody>
          <a:bodyPr lIns="45720" rIns="45720">
            <a:noAutofit/>
          </a:bodyPr>
          <a:lstStyle>
            <a:lvl1pPr marL="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24.6 Million</a:t>
            </a:r>
          </a:p>
        </p:txBody>
      </p:sp>
      <p:sp>
        <p:nvSpPr>
          <p:cNvPr id="67" name="Text Placeholder 21">
            <a:extLst>
              <a:ext uri="{FF2B5EF4-FFF2-40B4-BE49-F238E27FC236}">
                <a16:creationId xmlns:a16="http://schemas.microsoft.com/office/drawing/2014/main" id="{1E8E4B57-CC2E-3A58-889F-E8142A443219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1209466" y="5449226"/>
            <a:ext cx="771672" cy="228339"/>
          </a:xfrm>
        </p:spPr>
        <p:txBody>
          <a:bodyPr lIns="45720" rIns="45720">
            <a:normAutofit/>
          </a:bodyPr>
          <a:lstStyle>
            <a:lvl1pPr marL="0" indent="0" algn="ctr">
              <a:buNone/>
              <a:defRPr sz="2000" b="1" i="0">
                <a:solidFill>
                  <a:srgbClr val="C8592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</a:lstStyle>
          <a:p>
            <a:pPr lvl="0"/>
            <a:r>
              <a:rPr lang="en-US" dirty="0"/>
              <a:t>45%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AD96A9B-B7D5-63EB-E7E6-D390C1F6A5D5}"/>
              </a:ext>
            </a:extLst>
          </p:cNvPr>
          <p:cNvSpPr txBox="1"/>
          <p:nvPr userDrawn="1"/>
        </p:nvSpPr>
        <p:spPr>
          <a:xfrm>
            <a:off x="7443764" y="3009445"/>
            <a:ext cx="1858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spc="0" baseline="0" dirty="0">
                <a:ln/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UniformBold-Regular"/>
                <a:rtl val="0"/>
              </a:rPr>
              <a:t>Europe (EUR)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12D427F-246C-28E0-BD8F-B77BA9D9B04E}"/>
              </a:ext>
            </a:extLst>
          </p:cNvPr>
          <p:cNvSpPr txBox="1"/>
          <p:nvPr userDrawn="1"/>
        </p:nvSpPr>
        <p:spPr>
          <a:xfrm>
            <a:off x="7454624" y="4056473"/>
            <a:ext cx="2023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spc="0" baseline="0" dirty="0">
                <a:ln/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UniformBold-Regular"/>
                <a:rtl val="0"/>
              </a:rPr>
              <a:t>North America and Caribbean (NAC)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CC6D720-5497-1D90-72BF-6A8FA2E93D2A}"/>
              </a:ext>
            </a:extLst>
          </p:cNvPr>
          <p:cNvSpPr txBox="1"/>
          <p:nvPr userDrawn="1"/>
        </p:nvSpPr>
        <p:spPr>
          <a:xfrm>
            <a:off x="7454624" y="5105270"/>
            <a:ext cx="2023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spc="0" baseline="0" dirty="0">
                <a:ln/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UniformBold-Regular"/>
                <a:rtl val="0"/>
              </a:rPr>
              <a:t>South-East Asia (SEA)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2547757-3A28-FD60-D9AB-05E2DF6F13D9}"/>
              </a:ext>
            </a:extLst>
          </p:cNvPr>
          <p:cNvSpPr txBox="1"/>
          <p:nvPr userDrawn="1"/>
        </p:nvSpPr>
        <p:spPr>
          <a:xfrm>
            <a:off x="9838614" y="1954369"/>
            <a:ext cx="1858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spc="0" baseline="0" dirty="0">
                <a:ln/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UniformBold-Regular"/>
                <a:rtl val="0"/>
              </a:rPr>
              <a:t>Africa (AFR)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3EC7FAB-A783-0FE3-46A9-91C441A96D95}"/>
              </a:ext>
            </a:extLst>
          </p:cNvPr>
          <p:cNvSpPr txBox="1"/>
          <p:nvPr userDrawn="1"/>
        </p:nvSpPr>
        <p:spPr>
          <a:xfrm>
            <a:off x="9829600" y="3009445"/>
            <a:ext cx="2043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spc="0" baseline="0" dirty="0">
                <a:ln/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UniformBold-Regular"/>
                <a:rtl val="0"/>
              </a:rPr>
              <a:t>Middle-East and North Africa (MENA)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87C316FD-678E-614F-A599-FC2CFFB9CAD8}"/>
              </a:ext>
            </a:extLst>
          </p:cNvPr>
          <p:cNvSpPr txBox="1"/>
          <p:nvPr userDrawn="1"/>
        </p:nvSpPr>
        <p:spPr>
          <a:xfrm>
            <a:off x="9838614" y="4056473"/>
            <a:ext cx="2023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spc="0" baseline="0" dirty="0">
                <a:ln/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UniformBold-Regular"/>
                <a:rtl val="0"/>
              </a:rPr>
              <a:t>South and Central America (SACA)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5E567CF-FD93-FD1A-1BCF-45A643872D0F}"/>
              </a:ext>
            </a:extLst>
          </p:cNvPr>
          <p:cNvSpPr txBox="1"/>
          <p:nvPr userDrawn="1"/>
        </p:nvSpPr>
        <p:spPr>
          <a:xfrm>
            <a:off x="9849380" y="5105270"/>
            <a:ext cx="2023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0" spc="0" baseline="0" dirty="0">
                <a:ln/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UniformBold-Regular"/>
                <a:rtl val="0"/>
              </a:rPr>
              <a:t>Western Pacific (WP)</a:t>
            </a:r>
          </a:p>
        </p:txBody>
      </p:sp>
    </p:spTree>
    <p:extLst>
      <p:ext uri="{BB962C8B-B14F-4D97-AF65-F5344CB8AC3E}">
        <p14:creationId xmlns:p14="http://schemas.microsoft.com/office/powerpoint/2010/main" val="28784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1A4FC-408E-F3EE-59FF-5D82A215B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3F099-5606-96C0-EC1C-FEF919DC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DFFB-064C-8639-71D6-241A005F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400">
                <a:latin typeface="Lucida Sans" panose="020B0602030504020204" pitchFamily="34" charset="77"/>
              </a:defRPr>
            </a:lvl3pPr>
            <a:lvl4pPr marL="16002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752C4-24E3-3BCA-B156-8F42EA4EB61D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</p:spTree>
    <p:extLst>
      <p:ext uri="{BB962C8B-B14F-4D97-AF65-F5344CB8AC3E}">
        <p14:creationId xmlns:p14="http://schemas.microsoft.com/office/powerpoint/2010/main" val="181064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 and Two 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D63A7-0DD4-4624-821E-0A8CD7DA18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7A381-C0C0-D2FF-7C6A-94543DF8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2800" b="1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1ECA-5EB5-8DC9-8E8B-ED0A0D51B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 marL="2286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400">
                <a:latin typeface="Lucida Sans" panose="020B0602030504020204" pitchFamily="34" charset="77"/>
              </a:defRPr>
            </a:lvl3pPr>
            <a:lvl4pPr marL="16002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7F747-3C02-041A-3B85-FF69856D1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 marL="2286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400">
                <a:latin typeface="Lucida Sans" panose="020B0602030504020204" pitchFamily="34" charset="77"/>
              </a:defRPr>
            </a:lvl3pPr>
            <a:lvl4pPr marL="16002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25BB-3D4A-5B38-9A87-7DF4E7EEF7AE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</p:spTree>
    <p:extLst>
      <p:ext uri="{BB962C8B-B14F-4D97-AF65-F5344CB8AC3E}">
        <p14:creationId xmlns:p14="http://schemas.microsoft.com/office/powerpoint/2010/main" val="261226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Text and two 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1E347D-4E0B-EC57-480E-F1D8DBDF6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86DC17-A1E7-1043-BF8D-DA304C3A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 anchorCtr="0">
            <a:normAutofit/>
          </a:bodyPr>
          <a:lstStyle>
            <a:lvl1pPr>
              <a:defRPr sz="2800" b="1" i="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CE0D8-6A60-6278-876F-AA95E63B0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48F26-82AC-D457-BBDE-9BC5FD45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400">
                <a:latin typeface="Lucida Sans" panose="020B0602030504020204" pitchFamily="34" charset="77"/>
              </a:defRPr>
            </a:lvl3pPr>
            <a:lvl4pPr marL="16002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94D1E-D72D-0E1B-1C28-DF2E85779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62019-B680-F17A-ED65-13F71DF98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1pPr>
            <a:lvl2pPr marL="6858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600">
                <a:latin typeface="Lucida Sans" panose="020B0602030504020204" pitchFamily="34" charset="77"/>
              </a:defRPr>
            </a:lvl2pPr>
            <a:lvl3pPr marL="11430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400">
                <a:latin typeface="Lucida Sans" panose="020B0602030504020204" pitchFamily="34" charset="77"/>
              </a:defRPr>
            </a:lvl3pPr>
            <a:lvl4pPr marL="16002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4pPr>
            <a:lvl5pPr marL="2057400" indent="-228600">
              <a:buClr>
                <a:srgbClr val="106EE0"/>
              </a:buClr>
              <a:buFont typeface="Courier New" panose="02070309020205020404" pitchFamily="49" charset="0"/>
              <a:buChar char="o"/>
              <a:defRPr sz="1200">
                <a:latin typeface="Lucida Sans" panose="020B060203050402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FEB64-AA29-77CF-6B0C-009D5FE1FBA9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</p:spTree>
    <p:extLst>
      <p:ext uri="{BB962C8B-B14F-4D97-AF65-F5344CB8AC3E}">
        <p14:creationId xmlns:p14="http://schemas.microsoft.com/office/powerpoint/2010/main" val="246814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C3C91-AFE3-D59D-2295-D8A63DAA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8F8D7-F253-B7DB-D0BA-3C66D4F8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587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C88C6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4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2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88C6"/>
        </a:buClr>
        <a:buFont typeface="Courier New" panose="02070309020205020404" pitchFamily="49" charset="0"/>
        <a:buChar char="o"/>
        <a:defRPr sz="1200" kern="1200">
          <a:solidFill>
            <a:schemeClr val="bg1"/>
          </a:solidFill>
          <a:latin typeface="Lucida Sans" panose="020B0602030504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94866D-B73A-B0E6-5EB7-E96A18F8AE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903C8-3CD3-C873-35CB-2F560DEDD590}"/>
              </a:ext>
            </a:extLst>
          </p:cNvPr>
          <p:cNvSpPr txBox="1"/>
          <p:nvPr userDrawn="1"/>
        </p:nvSpPr>
        <p:spPr>
          <a:xfrm>
            <a:off x="838200" y="6443956"/>
            <a:ext cx="3234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Lucida Sans" panose="020B0602030504020204" pitchFamily="34" charset="77"/>
              </a:rPr>
              <a:t>IDF Diabetes Atlas 11th Edition</a:t>
            </a:r>
          </a:p>
        </p:txBody>
      </p:sp>
    </p:spTree>
    <p:extLst>
      <p:ext uri="{BB962C8B-B14F-4D97-AF65-F5344CB8AC3E}">
        <p14:creationId xmlns:p14="http://schemas.microsoft.com/office/powerpoint/2010/main" val="197956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D3778-C4C4-1E52-CBE3-5EC88BE7CE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C3C91-AFE3-D59D-2295-D8A63DAA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8F8D7-F253-B7DB-D0BA-3C66D4F8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83" r:id="rId2"/>
    <p:sldLayoutId id="2147483685" r:id="rId3"/>
    <p:sldLayoutId id="2147483702" r:id="rId4"/>
    <p:sldLayoutId id="2147483706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93F8A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06EE0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06EE0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Lucida Sans" panose="020B0602030504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C315F-07EB-BFBC-5AC1-C7436BD6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1983" y="-639782"/>
            <a:ext cx="9932746" cy="676844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5B6AB4-6408-3014-7BF3-8AE47995A010}"/>
              </a:ext>
            </a:extLst>
          </p:cNvPr>
          <p:cNvSpPr txBox="1">
            <a:spLocks/>
          </p:cNvSpPr>
          <p:nvPr/>
        </p:nvSpPr>
        <p:spPr>
          <a:xfrm>
            <a:off x="762000" y="5183119"/>
            <a:ext cx="9157607" cy="765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4800" b="1" kern="120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4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4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4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4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effectLst/>
              </a:rPr>
              <a:t>IDF Diabetes Atlas 11th Edition</a:t>
            </a:r>
          </a:p>
        </p:txBody>
      </p:sp>
      <p:pic>
        <p:nvPicPr>
          <p:cNvPr id="9" name="Picture 8" descr="A logo of a bird and a number&#10;&#10;AI-generated content may be incorrect.">
            <a:extLst>
              <a:ext uri="{FF2B5EF4-FFF2-40B4-BE49-F238E27FC236}">
                <a16:creationId xmlns:a16="http://schemas.microsoft.com/office/drawing/2014/main" id="{00B9688D-4780-A6CD-7A7F-35C5226195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31" t="29201" r="13384" b="34027"/>
          <a:stretch/>
        </p:blipFill>
        <p:spPr>
          <a:xfrm>
            <a:off x="440871" y="310243"/>
            <a:ext cx="3967843" cy="1412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C83C2A-C824-C6A0-CCBD-4CB91B857F28}"/>
              </a:ext>
            </a:extLst>
          </p:cNvPr>
          <p:cNvSpPr txBox="1"/>
          <p:nvPr/>
        </p:nvSpPr>
        <p:spPr>
          <a:xfrm>
            <a:off x="761471" y="6128658"/>
            <a:ext cx="4833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dirty="0" err="1">
                <a:solidFill>
                  <a:schemeClr val="bg1"/>
                </a:solidFill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diabetesatlas.org</a:t>
            </a:r>
            <a:endParaRPr lang="en-GB" sz="1600" b="0" i="0" dirty="0">
              <a:solidFill>
                <a:schemeClr val="bg1"/>
              </a:solidFill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71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Number and proportion of adults with undiagnosed diabetes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Aged 20-79 years, per region,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891B-85D2-2207-118B-1FCB9BFF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2586" y="1235676"/>
            <a:ext cx="9546829" cy="56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24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Proportion of adults with undiagnosed diabetes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Aged 20-79 years by country,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163ED-D49E-C11A-F125-FD1EA847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37" b="15237"/>
          <a:stretch/>
        </p:blipFill>
        <p:spPr>
          <a:xfrm>
            <a:off x="1172048" y="1662066"/>
            <a:ext cx="9830487" cy="483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1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Impaired glucose tolerance and impaired fasting glucose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 IDF Region,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D17EED-4FD7-2F3A-BA8F-177D33FB66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97614" y="1996101"/>
            <a:ext cx="7719382" cy="42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Number of deaths by sex and age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Aged 20-79 years,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453F3-ED2F-E451-8C89-F2BDAC9A72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17954" y="1892280"/>
            <a:ext cx="7217170" cy="42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4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Proportion (%) of adults who died from diabetes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Aged 20-79 years, by country,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02250-D694-427D-504D-B8F23F7A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49" b="15649"/>
          <a:stretch/>
        </p:blipFill>
        <p:spPr>
          <a:xfrm>
            <a:off x="1180038" y="1690347"/>
            <a:ext cx="9813070" cy="47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8956249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Total diabetes-related health expenditure for adults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Aged 20-79 years with diabetes, USD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A3199-3B5F-093E-3F2B-F53B21E0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35648" y="2135883"/>
            <a:ext cx="7868246" cy="38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3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7962900" cy="759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Diabetes-related health expenditure as a percentage of Gross Domestic Product (GDP)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6681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By World Bank income classification,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9FBD1-2AD3-1566-26E4-533BECFDE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7400" y="2246283"/>
            <a:ext cx="7453120" cy="39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5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79629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Diabetes-related health expenditure as a percentage of Gross Domestic Product (GDP)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6681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By IDF Region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B8128-B1A7-C4F8-8983-E61B403622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03930" y="2339523"/>
            <a:ext cx="6749965" cy="37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0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79629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 err="1"/>
              <a:t>Hyperglycaemia</a:t>
            </a:r>
            <a:r>
              <a:rPr lang="en-US" dirty="0"/>
              <a:t> in pregnancy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628FFF9-AC28-8AFB-1DD2-7E83E0A5A6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By IDF Region,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340BD-38CA-71E3-C45F-35C200FBC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3253" y="1861970"/>
            <a:ext cx="8779906" cy="43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79629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Type 1 diabetes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628FFF9-AC28-8AFB-1DD2-7E83E0A5A6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Number of people with type 1 diabetes by IDF Region,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18B16-89E3-5E2E-9B17-4FBDD65CE4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65068" y="2010962"/>
            <a:ext cx="8804541" cy="35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79971D-BB06-733C-11E8-240F98E24829}"/>
              </a:ext>
            </a:extLst>
          </p:cNvPr>
          <p:cNvSpPr txBox="1">
            <a:spLocks/>
          </p:cNvSpPr>
          <p:nvPr/>
        </p:nvSpPr>
        <p:spPr>
          <a:xfrm>
            <a:off x="1687466" y="3344906"/>
            <a:ext cx="1766158" cy="11516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 in 10</a:t>
            </a:r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Adults with diabetes </a:t>
            </a:r>
            <a:br>
              <a:rPr lang="en-US" sz="110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are undiagnosed </a:t>
            </a:r>
            <a:br>
              <a:rPr lang="en-US" sz="110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</a:br>
            <a:r>
              <a:rPr lang="en-US" sz="1100" i="1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252 million people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C6230A8-6DEB-5D3F-2FF3-5A88C9CBCE7D}"/>
              </a:ext>
            </a:extLst>
          </p:cNvPr>
          <p:cNvSpPr txBox="1">
            <a:spLocks/>
          </p:cNvSpPr>
          <p:nvPr/>
        </p:nvSpPr>
        <p:spPr>
          <a:xfrm>
            <a:off x="7753898" y="3278942"/>
            <a:ext cx="1988398" cy="1459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11.9%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Of global health expenditure is spent on diabetes (over USD 1 trillion)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DC3119D-C97E-B633-8FEA-5160472736D7}"/>
              </a:ext>
            </a:extLst>
          </p:cNvPr>
          <p:cNvSpPr txBox="1">
            <a:spLocks/>
          </p:cNvSpPr>
          <p:nvPr/>
        </p:nvSpPr>
        <p:spPr>
          <a:xfrm>
            <a:off x="1687466" y="2021360"/>
            <a:ext cx="1664683" cy="1315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in 9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Adults (20-79 years) has diabetes </a:t>
            </a:r>
            <a:b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</a:br>
            <a:r>
              <a:rPr lang="en-US" sz="1050" i="1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589 million people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4843DE2-0544-C13F-C163-917A46EB95E4}"/>
              </a:ext>
            </a:extLst>
          </p:cNvPr>
          <p:cNvSpPr txBox="1">
            <a:spLocks/>
          </p:cNvSpPr>
          <p:nvPr/>
        </p:nvSpPr>
        <p:spPr>
          <a:xfrm>
            <a:off x="4581889" y="3313291"/>
            <a:ext cx="2082531" cy="1505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in 5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Live births (23 million) are affected by hyperglycaemia in pregnancy, 79% have mothers with GDM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1DB5DE9-E392-B315-5B0B-59D3C2E8625D}"/>
              </a:ext>
            </a:extLst>
          </p:cNvPr>
          <p:cNvSpPr txBox="1">
            <a:spLocks/>
          </p:cNvSpPr>
          <p:nvPr/>
        </p:nvSpPr>
        <p:spPr>
          <a:xfrm>
            <a:off x="7753898" y="4822113"/>
            <a:ext cx="2328974" cy="1264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3.4 million</a:t>
            </a:r>
          </a:p>
          <a:p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Deaths are attributed to diabetes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87B4D4C-CED9-E807-ADFB-2C21CBCF5EBC}"/>
              </a:ext>
            </a:extLst>
          </p:cNvPr>
          <p:cNvSpPr txBox="1">
            <a:spLocks/>
          </p:cNvSpPr>
          <p:nvPr/>
        </p:nvSpPr>
        <p:spPr>
          <a:xfrm>
            <a:off x="4581889" y="2006541"/>
            <a:ext cx="2203728" cy="1507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in 8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Adults (20-79 years) has impaired glucose tolerance </a:t>
            </a:r>
            <a:b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</a:br>
            <a:r>
              <a:rPr lang="en-US" sz="1050" i="1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635 million people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BDF8C00-D945-7750-721D-34C64B43B4C2}"/>
              </a:ext>
            </a:extLst>
          </p:cNvPr>
          <p:cNvSpPr txBox="1">
            <a:spLocks/>
          </p:cNvSpPr>
          <p:nvPr/>
        </p:nvSpPr>
        <p:spPr>
          <a:xfrm>
            <a:off x="4581890" y="4818834"/>
            <a:ext cx="1988398" cy="1459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1.8 million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Children and adolescents below 20 years have type 1 diabetes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7D5B7A4-5B18-3694-05D5-4272383E89A6}"/>
              </a:ext>
            </a:extLst>
          </p:cNvPr>
          <p:cNvSpPr txBox="1">
            <a:spLocks/>
          </p:cNvSpPr>
          <p:nvPr/>
        </p:nvSpPr>
        <p:spPr>
          <a:xfrm>
            <a:off x="1687466" y="4787022"/>
            <a:ext cx="1956064" cy="168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 in 4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Adults with diabetes live in low- and middle-income countries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8E7B0D4-7BC4-1662-2880-46C4BDDE99ED}"/>
              </a:ext>
            </a:extLst>
          </p:cNvPr>
          <p:cNvSpPr txBox="1">
            <a:spLocks/>
          </p:cNvSpPr>
          <p:nvPr/>
        </p:nvSpPr>
        <p:spPr>
          <a:xfrm>
            <a:off x="7753898" y="2021361"/>
            <a:ext cx="1891991" cy="1337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in 11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Adults (20-79 years) has impaired fasting glucose </a:t>
            </a:r>
            <a:r>
              <a:rPr lang="en-US" sz="1050" i="1" dirty="0">
                <a:solidFill>
                  <a:schemeClr val="bg1"/>
                </a:solidFill>
                <a:latin typeface="Lucida Sans" panose="020B0602030504020204" pitchFamily="34" charset="77"/>
                <a:ea typeface="Ebrima" panose="02000000000000000000" pitchFamily="2" charset="0"/>
                <a:cs typeface="Ebrima" panose="02000000000000000000" pitchFamily="2" charset="0"/>
              </a:rPr>
              <a:t>488 million people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F6BFCE3-A8C1-7815-1D0C-B0E48A674913}"/>
              </a:ext>
            </a:extLst>
          </p:cNvPr>
          <p:cNvSpPr txBox="1">
            <a:spLocks/>
          </p:cNvSpPr>
          <p:nvPr/>
        </p:nvSpPr>
        <p:spPr>
          <a:xfrm>
            <a:off x="10330535" y="2021360"/>
            <a:ext cx="1655278" cy="168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332F4F"/>
                </a:solidFill>
                <a:latin typeface="MetaSerifPro-Medium" panose="02010604050101020102" pitchFamily="2" charset="0"/>
                <a:ea typeface="+mj-ea"/>
                <a:cs typeface="MetaSerifPro-Medium" panose="02010604050101020102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in 4</a:t>
            </a:r>
          </a:p>
          <a:p>
            <a:pPr>
              <a:lnSpc>
                <a:spcPct val="100000"/>
              </a:lnSpc>
            </a:pPr>
            <a: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Adults over 65 years has diabetes </a:t>
            </a:r>
            <a:br>
              <a:rPr lang="en-US" sz="1050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</a:br>
            <a:r>
              <a:rPr lang="en-US" sz="1050" i="1" dirty="0">
                <a:solidFill>
                  <a:schemeClr val="bg1"/>
                </a:solidFill>
                <a:latin typeface="Lucida Sans" panose="020B0602030504020204" pitchFamily="34" charset="77"/>
                <a:cs typeface="Arial" panose="020B0604020202020204" pitchFamily="34" charset="0"/>
              </a:rPr>
              <a:t>158 million people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B95BD9-B14D-3BAA-76AA-EE2179199E2A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Highlights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00F2E3-2BEB-468B-4A8C-0EBCB402D93A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2024, the IDF Diabetes Atlas estimates that: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5079E8-7C7D-E655-9DE5-88431E58F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840" y="5045345"/>
            <a:ext cx="753860" cy="654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A509A-9480-1C43-75D1-6B63F747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511" y="3706486"/>
            <a:ext cx="694841" cy="736119"/>
          </a:xfrm>
          <a:prstGeom prst="rect">
            <a:avLst/>
          </a:prstGeom>
        </p:spPr>
      </p:pic>
      <p:pic>
        <p:nvPicPr>
          <p:cNvPr id="39" name="Picture 38" descr="A stethoscope with a blue circle&#10;&#10;AI-generated content may be incorrect.">
            <a:extLst>
              <a:ext uri="{FF2B5EF4-FFF2-40B4-BE49-F238E27FC236}">
                <a16:creationId xmlns:a16="http://schemas.microsoft.com/office/drawing/2014/main" id="{8D551599-8B45-B6AE-F9E4-513FA2667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23" y="3640247"/>
            <a:ext cx="621962" cy="697027"/>
          </a:xfrm>
          <a:prstGeom prst="rect">
            <a:avLst/>
          </a:prstGeom>
        </p:spPr>
      </p:pic>
      <p:pic>
        <p:nvPicPr>
          <p:cNvPr id="40" name="Picture 39" descr="A group of people with blue circles&#10;&#10;AI-generated content may be incorrect.">
            <a:extLst>
              <a:ext uri="{FF2B5EF4-FFF2-40B4-BE49-F238E27FC236}">
                <a16:creationId xmlns:a16="http://schemas.microsoft.com/office/drawing/2014/main" id="{E6435FF8-A7B3-B934-63DA-7B68A2904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01" y="5045345"/>
            <a:ext cx="700994" cy="712485"/>
          </a:xfrm>
          <a:prstGeom prst="rect">
            <a:avLst/>
          </a:prstGeom>
        </p:spPr>
      </p:pic>
      <p:pic>
        <p:nvPicPr>
          <p:cNvPr id="42" name="Picture 41" descr="A white and blue baby symbol&#10;&#10;AI-generated content may be incorrect.">
            <a:extLst>
              <a:ext uri="{FF2B5EF4-FFF2-40B4-BE49-F238E27FC236}">
                <a16:creationId xmlns:a16="http://schemas.microsoft.com/office/drawing/2014/main" id="{1864A594-3F3E-92F8-6E6A-370235621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003" y="5066293"/>
            <a:ext cx="584200" cy="850900"/>
          </a:xfrm>
          <a:prstGeom prst="rect">
            <a:avLst/>
          </a:prstGeom>
        </p:spPr>
      </p:pic>
      <p:pic>
        <p:nvPicPr>
          <p:cNvPr id="43" name="Picture 4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C43ADDEC-7523-545E-8298-8F5442556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79" y="2263626"/>
            <a:ext cx="644058" cy="658696"/>
          </a:xfrm>
          <a:prstGeom prst="rect">
            <a:avLst/>
          </a:prstGeom>
        </p:spPr>
      </p:pic>
      <p:pic>
        <p:nvPicPr>
          <p:cNvPr id="44" name="Picture 43" descr="A blue circle with white outline and a white rectangle with a drop of water on it&#10;&#10;AI-generated content may be incorrect.">
            <a:extLst>
              <a:ext uri="{FF2B5EF4-FFF2-40B4-BE49-F238E27FC236}">
                <a16:creationId xmlns:a16="http://schemas.microsoft.com/office/drawing/2014/main" id="{1EDDF034-9A02-5239-29A7-107967A32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763" y="2328849"/>
            <a:ext cx="652440" cy="526161"/>
          </a:xfrm>
          <a:prstGeom prst="rect">
            <a:avLst/>
          </a:prstGeom>
        </p:spPr>
      </p:pic>
      <p:pic>
        <p:nvPicPr>
          <p:cNvPr id="45" name="Picture 44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8F0E772-9B3D-06C2-16C7-AB281042D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316" y="2293087"/>
            <a:ext cx="728973" cy="497027"/>
          </a:xfrm>
          <a:prstGeom prst="rect">
            <a:avLst/>
          </a:prstGeom>
        </p:spPr>
      </p:pic>
      <p:pic>
        <p:nvPicPr>
          <p:cNvPr id="46" name="Picture 45" descr="A group of people with a blue circle&#10;&#10;AI-generated content may be incorrect.">
            <a:extLst>
              <a:ext uri="{FF2B5EF4-FFF2-40B4-BE49-F238E27FC236}">
                <a16:creationId xmlns:a16="http://schemas.microsoft.com/office/drawing/2014/main" id="{A844C110-193F-547F-A9B6-EBC831B568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2951" y="3618685"/>
            <a:ext cx="724766" cy="615555"/>
          </a:xfrm>
          <a:prstGeom prst="rect">
            <a:avLst/>
          </a:prstGeom>
        </p:spPr>
      </p:pic>
      <p:pic>
        <p:nvPicPr>
          <p:cNvPr id="47" name="Picture 46" descr="A group of people with a blue circle&#10;&#10;AI-generated content may be incorrect.">
            <a:extLst>
              <a:ext uri="{FF2B5EF4-FFF2-40B4-BE49-F238E27FC236}">
                <a16:creationId xmlns:a16="http://schemas.microsoft.com/office/drawing/2014/main" id="{81C22297-E550-2322-6683-4144FD28A5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5889" y="2267005"/>
            <a:ext cx="637338" cy="6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28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47530" y="664030"/>
            <a:ext cx="79629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Limitations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4282AD9-0DF0-3625-9CBA-9B41434C15DE}"/>
              </a:ext>
            </a:extLst>
          </p:cNvPr>
          <p:cNvSpPr txBox="1">
            <a:spLocks/>
          </p:cNvSpPr>
          <p:nvPr/>
        </p:nvSpPr>
        <p:spPr>
          <a:xfrm>
            <a:off x="847529" y="1358880"/>
            <a:ext cx="9451015" cy="41185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Our definition of diabetes is based on an epidemiological definition and we require only one abnormal glucose value, compared to a clinical diagnosis where abnormal glucose on two tests is required to make a diagnosis.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Raw data is subject to heterogeneity in terms of calendar year, diagnostic method, representativeness and precision of the study design.</a:t>
            </a:r>
            <a:r>
              <a:rPr kumimoji="0" lang="en-US" sz="14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Wh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ile we attempt to address this using analytic hierarchy process, bias may still be present.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For countries without in-country data, diabetes prevalence is extrapolated based on data from a country with similar demography, economy and language group. This may introduce error.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There is a dearth of data from the African region.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400" dirty="0">
                <a:cs typeface="Arial" panose="020B0604020202020204" pitchFamily="34" charset="0"/>
              </a:rPr>
              <a:t>For our projections, we only consider demographic changes in age, sex and </a:t>
            </a:r>
            <a:r>
              <a:rPr lang="en-US" sz="1400" dirty="0" err="1">
                <a:cs typeface="Arial" panose="020B0604020202020204" pitchFamily="34" charset="0"/>
              </a:rPr>
              <a:t>urbanisation</a:t>
            </a:r>
            <a:r>
              <a:rPr lang="en-US" sz="1400" dirty="0">
                <a:cs typeface="Arial" panose="020B0604020202020204" pitchFamily="34" charset="0"/>
              </a:rPr>
              <a:t>. We do not take into account other factors that may influence diabetes incidence.</a:t>
            </a:r>
          </a:p>
        </p:txBody>
      </p:sp>
    </p:spTree>
    <p:extLst>
      <p:ext uri="{BB962C8B-B14F-4D97-AF65-F5344CB8AC3E}">
        <p14:creationId xmlns:p14="http://schemas.microsoft.com/office/powerpoint/2010/main" val="1058979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7033260" y="664030"/>
            <a:ext cx="79629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4282AD9-0DF0-3625-9CBA-9B41434C15DE}"/>
              </a:ext>
            </a:extLst>
          </p:cNvPr>
          <p:cNvSpPr txBox="1">
            <a:spLocks/>
          </p:cNvSpPr>
          <p:nvPr/>
        </p:nvSpPr>
        <p:spPr>
          <a:xfrm>
            <a:off x="7033261" y="1369766"/>
            <a:ext cx="3858857" cy="3892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 2024, the IDF 11 Edition of the Atlas estimates that 1/9 people aged 20-79 have diabetes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equates to 589 million people in the world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By 2050, this number will increase to 853 million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There still remain gaps in our estimates due to absent and low-quality data in some parts of the world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40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C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There is</a:t>
            </a:r>
            <a:r>
              <a:rPr kumimoji="0" lang="en-US" sz="140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a strong need for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effective intervention strategies and policies to stall the increase in the number of people developing diabetes</a:t>
            </a:r>
          </a:p>
        </p:txBody>
      </p:sp>
      <p:pic>
        <p:nvPicPr>
          <p:cNvPr id="7" name="Picture 6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57CF1D92-DCE3-090D-1108-413BDADF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5"/>
          <a:stretch/>
        </p:blipFill>
        <p:spPr>
          <a:xfrm>
            <a:off x="0" y="0"/>
            <a:ext cx="6451207" cy="6378949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810E419-FEA7-4D15-7DA2-6689B5788EF2}"/>
              </a:ext>
            </a:extLst>
          </p:cNvPr>
          <p:cNvSpPr txBox="1">
            <a:spLocks/>
          </p:cNvSpPr>
          <p:nvPr/>
        </p:nvSpPr>
        <p:spPr>
          <a:xfrm>
            <a:off x="316230" y="6100039"/>
            <a:ext cx="3440430" cy="1878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dirty="0">
                <a:solidFill>
                  <a:schemeClr val="bg1"/>
                </a:solidFill>
                <a:effectLst/>
                <a:latin typeface="+mn-lt"/>
              </a:rPr>
              <a:t>Tinotenda Dzikiti, Zimbabwe -</a:t>
            </a:r>
            <a:r>
              <a:rPr lang="en-GB" sz="1000" dirty="0">
                <a:solidFill>
                  <a:schemeClr val="bg1"/>
                </a:solidFill>
                <a:effectLst/>
                <a:latin typeface="+mn-lt"/>
              </a:rPr>
              <a:t> Living with type 1 diabetes</a:t>
            </a:r>
          </a:p>
        </p:txBody>
      </p:sp>
    </p:spTree>
    <p:extLst>
      <p:ext uri="{BB962C8B-B14F-4D97-AF65-F5344CB8AC3E}">
        <p14:creationId xmlns:p14="http://schemas.microsoft.com/office/powerpoint/2010/main" val="380677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79629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Acknowledgements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884F052-882F-DBC4-3634-D4DBF3718939}"/>
              </a:ext>
            </a:extLst>
          </p:cNvPr>
          <p:cNvSpPr txBox="1">
            <a:spLocks/>
          </p:cNvSpPr>
          <p:nvPr/>
        </p:nvSpPr>
        <p:spPr>
          <a:xfrm>
            <a:off x="838201" y="1311965"/>
            <a:ext cx="4409660" cy="4363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spcAft>
                <a:spcPts val="638"/>
              </a:spcAft>
              <a:buNone/>
            </a:pPr>
            <a:r>
              <a:rPr lang="en-GB" sz="900" dirty="0">
                <a:solidFill>
                  <a:srgbClr val="5B87C5"/>
                </a:solidFill>
                <a:effectLst/>
              </a:rPr>
              <a:t>IDF Diabetes Atlas, 11th Edition Committee</a:t>
            </a:r>
          </a:p>
          <a:p>
            <a:pPr marL="0" indent="0">
              <a:lnSpc>
                <a:spcPct val="100000"/>
              </a:lnSpc>
              <a:spcAft>
                <a:spcPts val="217"/>
              </a:spcAft>
              <a:buNone/>
            </a:pPr>
            <a:r>
              <a:rPr lang="en-GB" sz="900" b="1" dirty="0">
                <a:solidFill>
                  <a:srgbClr val="19173A"/>
                </a:solidFill>
                <a:effectLst/>
              </a:rPr>
              <a:t>Co-Chairs</a:t>
            </a:r>
          </a:p>
          <a:p>
            <a:pPr marL="0" indent="0">
              <a:lnSpc>
                <a:spcPct val="100000"/>
              </a:lnSpc>
              <a:spcAft>
                <a:spcPts val="848"/>
              </a:spcAft>
              <a:buNone/>
            </a:pPr>
            <a:r>
              <a:rPr lang="en-GB" sz="900" dirty="0">
                <a:effectLst/>
              </a:rPr>
              <a:t>Dianna J Magliano (Co-Chair), Edward J Boyko (Co-Chair).</a:t>
            </a:r>
          </a:p>
          <a:p>
            <a:pPr marL="0" indent="0">
              <a:lnSpc>
                <a:spcPct val="100000"/>
              </a:lnSpc>
              <a:spcAft>
                <a:spcPts val="217"/>
              </a:spcAft>
              <a:buNone/>
            </a:pPr>
            <a:r>
              <a:rPr lang="en-GB" sz="900" b="1" dirty="0">
                <a:solidFill>
                  <a:srgbClr val="19173A"/>
                </a:solidFill>
                <a:effectLst/>
              </a:rPr>
              <a:t>Special Interest Group (SIG) leads:</a:t>
            </a:r>
          </a:p>
          <a:p>
            <a:pPr marL="0" indent="0">
              <a:lnSpc>
                <a:spcPct val="100000"/>
              </a:lnSpc>
              <a:spcAft>
                <a:spcPts val="848"/>
              </a:spcAft>
              <a:buNone/>
            </a:pPr>
            <a:r>
              <a:rPr lang="en-GB" sz="900" dirty="0">
                <a:effectLst/>
              </a:rPr>
              <a:t>Mohammed K Ali, Kaarin Anstey, Gillian Booth, Bruce B. Duncan Anthony J. Hanley, William H. Herman, Elbert Huang, Graham D. Ogle, David R. Owens, Meda E Pavkov, Naveed Sattar, Elizabeth Selvin, David Simmons, Alan Sinclair, Matilde Monteiro-Soares, Rebecca L. Thomas, Sarah Wild.</a:t>
            </a:r>
          </a:p>
          <a:p>
            <a:pPr marL="0" indent="0">
              <a:lnSpc>
                <a:spcPct val="100000"/>
              </a:lnSpc>
              <a:spcAft>
                <a:spcPts val="217"/>
              </a:spcAft>
              <a:buNone/>
            </a:pPr>
            <a:r>
              <a:rPr lang="en-GB" sz="900" b="1" dirty="0">
                <a:solidFill>
                  <a:srgbClr val="19173A"/>
                </a:solidFill>
                <a:effectLst/>
              </a:rPr>
              <a:t>Special Interest Group (SIG) members:</a:t>
            </a:r>
          </a:p>
          <a:p>
            <a:pPr marL="0" indent="0">
              <a:lnSpc>
                <a:spcPct val="100000"/>
              </a:lnSpc>
              <a:spcAft>
                <a:spcPts val="848"/>
              </a:spcAft>
              <a:buNone/>
            </a:pPr>
            <a:r>
              <a:rPr lang="en-GB" sz="900" dirty="0">
                <a:effectLst/>
              </a:rPr>
              <a:t>Ahmed H. Abdelhafiz, Ranjit Mohan Anjana, Elizabeth Barr, Abdul Basit, Srikanth Bellary, Dominika Bhatia, Theresa Boyer, Isabelle </a:t>
            </a:r>
            <a:r>
              <a:rPr lang="en-GB" sz="900" dirty="0" err="1">
                <a:effectLst/>
              </a:rPr>
              <a:t>Bourdel-Marchasson</a:t>
            </a:r>
            <a:r>
              <a:rPr lang="en-GB" sz="900" dirty="0">
                <a:effectLst/>
              </a:rPr>
              <a:t>, Louise Maple Brown, Bertrand Cariou, </a:t>
            </a:r>
            <a:r>
              <a:rPr lang="en-GB" sz="900" dirty="0" err="1">
                <a:effectLst/>
              </a:rPr>
              <a:t>Weihan</a:t>
            </a:r>
            <a:r>
              <a:rPr lang="en-GB" sz="900" dirty="0">
                <a:effectLst/>
              </a:rPr>
              <a:t> Cao, Carlos Celis, Thora Chai, </a:t>
            </a:r>
            <a:r>
              <a:rPr lang="en-GB" sz="900" dirty="0" err="1">
                <a:effectLst/>
              </a:rPr>
              <a:t>Qinyu</a:t>
            </a:r>
            <a:r>
              <a:rPr lang="en-GB" sz="900" dirty="0">
                <a:effectLst/>
              </a:rPr>
              <a:t> Chen, Benjamin Chidiac, Tawanda </a:t>
            </a:r>
            <a:r>
              <a:rPr lang="en-GB" sz="900" dirty="0" err="1">
                <a:effectLst/>
              </a:rPr>
              <a:t>Chivese</a:t>
            </a:r>
            <a:r>
              <a:rPr lang="en-GB" sz="900" dirty="0">
                <a:effectLst/>
              </a:rPr>
              <a:t>, Faraja S. </a:t>
            </a:r>
            <a:r>
              <a:rPr lang="en-GB" sz="900" dirty="0" err="1">
                <a:effectLst/>
              </a:rPr>
              <a:t>Chiwanga</a:t>
            </a:r>
            <a:r>
              <a:rPr lang="en-GB" sz="900" dirty="0">
                <a:effectLst/>
              </a:rPr>
              <a:t>, Tali Cukierman-Yaffe, Dana </a:t>
            </a:r>
            <a:r>
              <a:rPr lang="en-GB" sz="900" dirty="0" err="1">
                <a:effectLst/>
              </a:rPr>
              <a:t>Dabelea</a:t>
            </a:r>
            <a:r>
              <a:rPr lang="en-GB" sz="900" dirty="0">
                <a:effectLst/>
              </a:rPr>
              <a:t>, Natalie Daya Malek, </a:t>
            </a:r>
            <a:r>
              <a:rPr lang="en-GB" sz="900" dirty="0" err="1">
                <a:effectLst/>
              </a:rPr>
              <a:t>Shutong</a:t>
            </a:r>
            <a:r>
              <a:rPr lang="en-GB" sz="900" dirty="0">
                <a:effectLst/>
              </a:rPr>
              <a:t> Du, Daisy Duan, Justin B. </a:t>
            </a:r>
            <a:r>
              <a:rPr lang="en-GB" sz="900" dirty="0" err="1">
                <a:effectLst/>
              </a:rPr>
              <a:t>Echouffo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Tcheugui</a:t>
            </a:r>
            <a:r>
              <a:rPr lang="en-GB" sz="900" dirty="0">
                <a:effectLst/>
              </a:rPr>
              <a:t>, Aoife M Egan, Emeka </a:t>
            </a:r>
            <a:r>
              <a:rPr lang="en-GB" sz="900" dirty="0" err="1">
                <a:effectLst/>
              </a:rPr>
              <a:t>Ejimogu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Ranmalee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Eramudugolla</a:t>
            </a:r>
            <a:r>
              <a:rPr lang="en-GB" sz="900" dirty="0">
                <a:effectLst/>
              </a:rPr>
              <a:t>, Michael Fang,  Courtney Fischer, David Flood, </a:t>
            </a:r>
            <a:r>
              <a:rPr lang="en-GB" sz="900" dirty="0" err="1">
                <a:effectLst/>
              </a:rPr>
              <a:t>Laercio</a:t>
            </a:r>
            <a:r>
              <a:rPr lang="en-GB" sz="900" dirty="0">
                <a:effectLst/>
              </a:rPr>
              <a:t> Joel Franco, Peggy Gao, Jen Manne-Goehler, Gabriel A Gregory, </a:t>
            </a:r>
            <a:r>
              <a:rPr lang="en-GB" sz="900" dirty="0" err="1">
                <a:effectLst/>
              </a:rPr>
              <a:t>Zijing</a:t>
            </a:r>
            <a:r>
              <a:rPr lang="en-GB" sz="900" dirty="0">
                <a:effectLst/>
              </a:rPr>
              <a:t> Guo, </a:t>
            </a:r>
            <a:r>
              <a:rPr lang="en-GB" sz="900" dirty="0" err="1">
                <a:effectLst/>
              </a:rPr>
              <a:t>Sarega</a:t>
            </a:r>
            <a:r>
              <a:rPr lang="en-GB" sz="900" dirty="0">
                <a:effectLst/>
              </a:rPr>
              <a:t> Gurudas, Jessica Harding, Lucas Crescenti Abdalla Saad Helal, </a:t>
            </a:r>
            <a:r>
              <a:rPr lang="en-GB" sz="900" dirty="0" err="1">
                <a:effectLst/>
              </a:rPr>
              <a:t>Jiahuan</a:t>
            </a:r>
            <a:r>
              <a:rPr lang="en-GB" sz="900" dirty="0">
                <a:effectLst/>
              </a:rPr>
              <a:t> Helen He, Cheri Hotu, Jiaqi Hu, Hamidul Huque, Jincy Immanuel, Ayuba </a:t>
            </a:r>
            <a:r>
              <a:rPr lang="en-GB" sz="900" dirty="0" err="1">
                <a:effectLst/>
              </a:rPr>
              <a:t>Issaka</a:t>
            </a:r>
            <a:r>
              <a:rPr lang="en-GB" sz="900" dirty="0">
                <a:effectLst/>
              </a:rPr>
              <a:t>, Steven James, Tripti Joshi, Emily Okeefe, Dimitrios </a:t>
            </a:r>
            <a:r>
              <a:rPr lang="en-GB" sz="900" dirty="0" err="1">
                <a:effectLst/>
              </a:rPr>
              <a:t>Kazantzis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Shihchen</a:t>
            </a:r>
            <a:r>
              <a:rPr lang="en-GB" sz="900" dirty="0">
                <a:effectLst/>
              </a:rPr>
              <a:t> Kuo, Rodrigo M. Carillo-Larco, Michael </a:t>
            </a:r>
            <a:r>
              <a:rPr lang="en-GB" sz="900" dirty="0" err="1">
                <a:effectLst/>
              </a:rPr>
              <a:t>Laxy</a:t>
            </a:r>
            <a:r>
              <a:rPr lang="en-GB" sz="900" dirty="0">
                <a:effectLst/>
              </a:rPr>
              <a:t>, Naomi Levitt, Xia Li, Andrea On Yan Luk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233506C-CD45-D560-2B25-B5CB8E17EC09}"/>
              </a:ext>
            </a:extLst>
          </p:cNvPr>
          <p:cNvSpPr txBox="1">
            <a:spLocks/>
          </p:cNvSpPr>
          <p:nvPr/>
        </p:nvSpPr>
        <p:spPr>
          <a:xfrm>
            <a:off x="5628862" y="1311965"/>
            <a:ext cx="4548808" cy="40849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48"/>
              </a:spcAft>
              <a:buNone/>
            </a:pPr>
            <a:r>
              <a:rPr lang="en-GB" sz="900" dirty="0">
                <a:effectLst/>
              </a:rPr>
              <a:t>Ronald Ma, Stefania Maggi, Jayanthi </a:t>
            </a:r>
            <a:r>
              <a:rPr lang="en-GB" sz="900" dirty="0" err="1">
                <a:effectLst/>
              </a:rPr>
              <a:t>Maniam</a:t>
            </a:r>
            <a:r>
              <a:rPr lang="en-GB" sz="900" dirty="0">
                <a:effectLst/>
              </a:rPr>
              <a:t>, Maja </a:t>
            </a:r>
            <a:r>
              <a:rPr lang="en-GB" sz="900" dirty="0" err="1">
                <a:effectLst/>
              </a:rPr>
              <a:t>E.Marcus</a:t>
            </a:r>
            <a:r>
              <a:rPr lang="en-GB" sz="900" dirty="0">
                <a:effectLst/>
              </a:rPr>
              <a:t>, Jean Claude </a:t>
            </a:r>
            <a:r>
              <a:rPr lang="en-GB" sz="900" dirty="0" err="1">
                <a:effectLst/>
              </a:rPr>
              <a:t>Mbanya</a:t>
            </a:r>
            <a:r>
              <a:rPr lang="en-GB" sz="900" dirty="0">
                <a:effectLst/>
              </a:rPr>
              <a:t>, Natalie McGlynn, Yoshihisa Miyamoto, Hiliary Monteith, Jedidiah Morton, Ayesha A. Motala, Ezekiel Musa, Valentina Naumovski, Katherine </a:t>
            </a:r>
            <a:r>
              <a:rPr lang="en-GB" sz="900" dirty="0" err="1">
                <a:effectLst/>
              </a:rPr>
              <a:t>Ogurtsova</a:t>
            </a:r>
            <a:r>
              <a:rPr lang="en-GB" sz="900" dirty="0">
                <a:effectLst/>
              </a:rPr>
              <a:t>, Bige Ozkan, Emily </a:t>
            </a:r>
            <a:r>
              <a:rPr lang="en-GB" sz="900" dirty="0" err="1">
                <a:effectLst/>
              </a:rPr>
              <a:t>Papadimos</a:t>
            </a:r>
            <a:r>
              <a:rPr lang="en-GB" sz="900" dirty="0">
                <a:effectLst/>
              </a:rPr>
              <a:t>, Odette Pearson, Catherine </a:t>
            </a:r>
            <a:r>
              <a:rPr lang="en-GB" sz="900" dirty="0" err="1">
                <a:effectLst/>
              </a:rPr>
              <a:t>Pihoker</a:t>
            </a:r>
            <a:r>
              <a:rPr lang="en-GB" sz="900" dirty="0">
                <a:effectLst/>
              </a:rPr>
              <a:t>, Justin Porter, R. Guha Pradeepa, Berhe Sahle, Forough Sajjadi, Ambady Ramachandran, Thomas Robinson, Mary Rooney, Julian Sacre, Jithin Sam Varghese, Jacqueline </a:t>
            </a:r>
            <a:r>
              <a:rPr lang="en-GB" sz="900" dirty="0" err="1">
                <a:effectLst/>
              </a:rPr>
              <a:t>Seiglie</a:t>
            </a:r>
            <a:r>
              <a:rPr lang="en-GB" sz="900" dirty="0">
                <a:effectLst/>
              </a:rPr>
              <a:t>, Baiju Shah, Jonathan Shaw, Sobha </a:t>
            </a:r>
            <a:r>
              <a:rPr lang="en-GB" sz="900" dirty="0" err="1">
                <a:effectLst/>
              </a:rPr>
              <a:t>Sivaprasad</a:t>
            </a:r>
            <a:r>
              <a:rPr lang="en-GB" sz="900" dirty="0">
                <a:effectLst/>
              </a:rPr>
              <a:t>, Eugene </a:t>
            </a:r>
            <a:r>
              <a:rPr lang="en-GB" sz="900" dirty="0" err="1">
                <a:effectLst/>
              </a:rPr>
              <a:t>Sobngwi</a:t>
            </a:r>
            <a:r>
              <a:rPr lang="en-GB" sz="900" dirty="0">
                <a:effectLst/>
              </a:rPr>
              <a:t>, Jannet Svensson, Robyn Tapp, Felix Teufel, Sathish Thirunavukkarasu, Brittney </a:t>
            </a:r>
            <a:r>
              <a:rPr lang="en-GB" sz="900" dirty="0" err="1">
                <a:effectLst/>
              </a:rPr>
              <a:t>Tiffault</a:t>
            </a:r>
            <a:r>
              <a:rPr lang="en-GB" sz="900" dirty="0">
                <a:effectLst/>
              </a:rPr>
              <a:t>, Dunya Tomic, João Vasco Santos, Madhuri Venigalla, Siddharth Venkatraman, Amelia Wallace, Caroline Wang, Fei Wang, Hui Wang, Donald Warne, Mahmoud </a:t>
            </a:r>
            <a:r>
              <a:rPr lang="en-GB" sz="900" dirty="0" err="1">
                <a:effectLst/>
              </a:rPr>
              <a:t>Werfalli</a:t>
            </a:r>
            <a:r>
              <a:rPr lang="en-GB" sz="900" dirty="0">
                <a:effectLst/>
              </a:rPr>
              <a:t>, Hannah Wesly, </a:t>
            </a:r>
            <a:r>
              <a:rPr lang="en-GB" sz="900" dirty="0" err="1">
                <a:effectLst/>
              </a:rPr>
              <a:t>Xilin</a:t>
            </a:r>
            <a:r>
              <a:rPr lang="en-GB" sz="900" dirty="0">
                <a:effectLst/>
              </a:rPr>
              <a:t> Yang, Lili Yuen, Farhan Zaidi, Ping Zhang, Rui Zhang, Wei Zhang, Henry Zhao, Lidan Zheng, </a:t>
            </a:r>
            <a:r>
              <a:rPr lang="en-GB" sz="900" dirty="0" err="1">
                <a:effectLst/>
              </a:rPr>
              <a:t>Zhiguang</a:t>
            </a:r>
            <a:r>
              <a:rPr lang="en-GB" sz="900" dirty="0">
                <a:effectLst/>
              </a:rPr>
              <a:t> Zhou.</a:t>
            </a:r>
          </a:p>
          <a:p>
            <a:pPr marL="0" indent="0">
              <a:lnSpc>
                <a:spcPct val="100000"/>
              </a:lnSpc>
              <a:spcAft>
                <a:spcPts val="217"/>
              </a:spcAft>
              <a:buNone/>
            </a:pPr>
            <a:r>
              <a:rPr lang="en-GB" sz="900" b="1" dirty="0">
                <a:solidFill>
                  <a:srgbClr val="19173A"/>
                </a:solidFill>
                <a:effectLst/>
              </a:rPr>
              <a:t>Editorial team</a:t>
            </a:r>
          </a:p>
          <a:p>
            <a:pPr marL="0" indent="0">
              <a:lnSpc>
                <a:spcPct val="100000"/>
              </a:lnSpc>
              <a:spcAft>
                <a:spcPts val="848"/>
              </a:spcAft>
              <a:buNone/>
            </a:pPr>
            <a:r>
              <a:rPr lang="en-GB" sz="900" dirty="0">
                <a:effectLst/>
              </a:rPr>
              <a:t>Dianna J. Magliano, Edward J. Boyko, Irini </a:t>
            </a:r>
            <a:r>
              <a:rPr lang="en-GB" sz="900" dirty="0" err="1">
                <a:effectLst/>
              </a:rPr>
              <a:t>Genitsaridi</a:t>
            </a:r>
            <a:r>
              <a:rPr lang="en-GB" sz="900" dirty="0">
                <a:effectLst/>
              </a:rPr>
              <a:t>, Lorenzo Piemonte, Phil Riley, Paraskevi </a:t>
            </a:r>
            <a:r>
              <a:rPr lang="en-GB" sz="900" dirty="0" err="1">
                <a:effectLst/>
              </a:rPr>
              <a:t>Salpea</a:t>
            </a:r>
            <a:r>
              <a:rPr lang="en-GB" sz="900" dirty="0">
                <a:effectLst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217"/>
              </a:spcAft>
              <a:buNone/>
            </a:pPr>
            <a:r>
              <a:rPr lang="en-GB" sz="900" b="1" dirty="0">
                <a:solidFill>
                  <a:srgbClr val="19173A"/>
                </a:solidFill>
                <a:effectLst/>
              </a:rPr>
              <a:t>Corporate sponsors</a:t>
            </a:r>
          </a:p>
          <a:p>
            <a:pPr marL="0" indent="0">
              <a:lnSpc>
                <a:spcPct val="100000"/>
              </a:lnSpc>
              <a:spcAft>
                <a:spcPts val="428"/>
              </a:spcAft>
              <a:buNone/>
            </a:pPr>
            <a:r>
              <a:rPr lang="en-GB" sz="900" dirty="0">
                <a:effectLst/>
              </a:rPr>
              <a:t>The IDF Diabetes Atlas 11th edition has been produced thanks to unrestricted educational grants from </a:t>
            </a:r>
          </a:p>
        </p:txBody>
      </p:sp>
      <p:pic>
        <p:nvPicPr>
          <p:cNvPr id="20" name="Picture 19" descr="A black and purple logo&#10;&#10;AI-generated content may be incorrect.">
            <a:extLst>
              <a:ext uri="{FF2B5EF4-FFF2-40B4-BE49-F238E27FC236}">
                <a16:creationId xmlns:a16="http://schemas.microsoft.com/office/drawing/2014/main" id="{9A52BEF5-E11F-719D-81BA-8847815E8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10" y="4595703"/>
            <a:ext cx="1886107" cy="1598267"/>
          </a:xfrm>
          <a:prstGeom prst="rect">
            <a:avLst/>
          </a:prstGeom>
        </p:spPr>
      </p:pic>
      <p:pic>
        <p:nvPicPr>
          <p:cNvPr id="22" name="Picture 21" descr="A blue cow logo on a black background&#10;&#10;AI-generated content may be incorrect.">
            <a:extLst>
              <a:ext uri="{FF2B5EF4-FFF2-40B4-BE49-F238E27FC236}">
                <a16:creationId xmlns:a16="http://schemas.microsoft.com/office/drawing/2014/main" id="{66B9CB27-1F90-D333-E537-BF3626746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25" y="4724910"/>
            <a:ext cx="1581151" cy="1339851"/>
          </a:xfrm>
          <a:prstGeom prst="rect">
            <a:avLst/>
          </a:prstGeom>
        </p:spPr>
      </p:pic>
      <p:pic>
        <p:nvPicPr>
          <p:cNvPr id="24" name="Picture 23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3AAB79E-19BE-0CDA-6352-CDD8A7390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269" y="4727023"/>
            <a:ext cx="158115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5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323D6F-4919-144E-8984-50EC5F293C3B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All editions of the IDF Diabetes Atlas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55F96F-BE0E-D8BB-1355-A66DCF9C6400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latin typeface="Lucida Sans" panose="020B0602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2000-2025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04E0F-86EB-AC2B-B8B7-4A11980F0F10}"/>
              </a:ext>
            </a:extLst>
          </p:cNvPr>
          <p:cNvGrpSpPr/>
          <p:nvPr/>
        </p:nvGrpSpPr>
        <p:grpSpPr>
          <a:xfrm>
            <a:off x="1909503" y="1892281"/>
            <a:ext cx="8372994" cy="3826830"/>
            <a:chOff x="1363871" y="2019788"/>
            <a:chExt cx="9440479" cy="4314718"/>
          </a:xfrm>
        </p:grpSpPr>
        <p:pic>
          <p:nvPicPr>
            <p:cNvPr id="6" name="Picture 5" descr="A book cover with a colorful planet&#10;&#10;AI-generated content may be incorrect.">
              <a:extLst>
                <a:ext uri="{FF2B5EF4-FFF2-40B4-BE49-F238E27FC236}">
                  <a16:creationId xmlns:a16="http://schemas.microsoft.com/office/drawing/2014/main" id="{1B56EF58-4F70-F38D-E5BF-D59E94231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3871" y="2023110"/>
              <a:ext cx="1485199" cy="20990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F5D5F6-1D37-7E5A-39AF-B973CDA51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955835" y="2032758"/>
              <a:ext cx="1485199" cy="20990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D456CF-A8C8-C827-E22C-33C611D1B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47799" y="2032758"/>
              <a:ext cx="1485199" cy="20990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4441C1-801A-88EA-651A-32865049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39763" y="2032758"/>
              <a:ext cx="1485199" cy="20990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7776F0-9059-80B9-1AF5-A07128827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731727" y="2032758"/>
              <a:ext cx="1485199" cy="20990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7CBEFD-5A80-9D20-425F-4D2E063B3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805199" y="4235426"/>
              <a:ext cx="1485199" cy="20990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238CD6-E7D4-B332-D37A-8635E10AF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397163" y="4235426"/>
              <a:ext cx="1485199" cy="20990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CCD163-6C2B-6BA6-765E-F9733DC0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998777" y="4235426"/>
              <a:ext cx="1485198" cy="20990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7765AA-DDE9-0EE3-805C-235B63DD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600449" y="4235426"/>
              <a:ext cx="1485080" cy="209908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E6C002-3951-16DF-A16F-68929728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9319151" y="2019788"/>
              <a:ext cx="1485199" cy="20990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F31718-C68A-D652-845B-83B2BABA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2213235" y="4225778"/>
              <a:ext cx="1485199" cy="2099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965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bird and a number&#10;&#10;AI-generated content may be incorrect.">
            <a:extLst>
              <a:ext uri="{FF2B5EF4-FFF2-40B4-BE49-F238E27FC236}">
                <a16:creationId xmlns:a16="http://schemas.microsoft.com/office/drawing/2014/main" id="{DE3143D8-269C-9DDC-A36B-6B7186C56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31" t="29201" r="13384" b="34027"/>
          <a:stretch/>
        </p:blipFill>
        <p:spPr>
          <a:xfrm>
            <a:off x="612321" y="4162153"/>
            <a:ext cx="3967843" cy="1412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62C9F-9A72-062F-4E53-C4B1E6FA1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324" y="4392233"/>
            <a:ext cx="952259" cy="9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4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335" descr="A screenshot of a map&#10;&#10;AI-generated content may be incorrect.">
            <a:extLst>
              <a:ext uri="{FF2B5EF4-FFF2-40B4-BE49-F238E27FC236}">
                <a16:creationId xmlns:a16="http://schemas.microsoft.com/office/drawing/2014/main" id="{543F1A64-55F9-AD7B-6790-F89D329E634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r="41614"/>
          <a:stretch/>
        </p:blipFill>
        <p:spPr>
          <a:xfrm>
            <a:off x="0" y="1458097"/>
            <a:ext cx="7414750" cy="5105010"/>
          </a:xfrm>
          <a:prstGeom prst="rect">
            <a:avLst/>
          </a:prstGeom>
        </p:spPr>
      </p:pic>
      <p:grpSp>
        <p:nvGrpSpPr>
          <p:cNvPr id="526" name="Group 525">
            <a:extLst>
              <a:ext uri="{FF2B5EF4-FFF2-40B4-BE49-F238E27FC236}">
                <a16:creationId xmlns:a16="http://schemas.microsoft.com/office/drawing/2014/main" id="{E59AB634-3EDD-09BF-3A6E-4F7052CC266A}"/>
              </a:ext>
            </a:extLst>
          </p:cNvPr>
          <p:cNvGrpSpPr/>
          <p:nvPr/>
        </p:nvGrpSpPr>
        <p:grpSpPr>
          <a:xfrm>
            <a:off x="7414750" y="1914192"/>
            <a:ext cx="2141249" cy="911265"/>
            <a:chOff x="7414750" y="1914192"/>
            <a:chExt cx="2141249" cy="911265"/>
          </a:xfrm>
        </p:grpSpPr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90272590-A036-F952-3477-ABE80D0F03A9}"/>
                </a:ext>
              </a:extLst>
            </p:cNvPr>
            <p:cNvGrpSpPr/>
            <p:nvPr userDrawn="1"/>
          </p:nvGrpSpPr>
          <p:grpSpPr>
            <a:xfrm>
              <a:off x="7438963" y="1914192"/>
              <a:ext cx="2025660" cy="273215"/>
              <a:chOff x="7438963" y="1909892"/>
              <a:chExt cx="2025660" cy="273215"/>
            </a:xfrm>
          </p:grpSpPr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5C1EE187-AD82-FEE7-444B-69DEF63B97F4}"/>
                  </a:ext>
                </a:extLst>
              </p:cNvPr>
              <p:cNvSpPr/>
              <p:nvPr userDrawn="1"/>
            </p:nvSpPr>
            <p:spPr>
              <a:xfrm>
                <a:off x="7438963" y="1909892"/>
                <a:ext cx="2025660" cy="273215"/>
              </a:xfrm>
              <a:custGeom>
                <a:avLst/>
                <a:gdLst>
                  <a:gd name="connsiteX0" fmla="*/ 2025661 w 2025660"/>
                  <a:gd name="connsiteY0" fmla="*/ 273215 h 273215"/>
                  <a:gd name="connsiteX1" fmla="*/ 2025661 w 2025660"/>
                  <a:gd name="connsiteY1" fmla="*/ 128559 h 273215"/>
                  <a:gd name="connsiteX2" fmla="*/ 1897080 w 2025660"/>
                  <a:gd name="connsiteY2" fmla="*/ 0 h 273215"/>
                  <a:gd name="connsiteX3" fmla="*/ 128581 w 2025660"/>
                  <a:gd name="connsiteY3" fmla="*/ 0 h 273215"/>
                  <a:gd name="connsiteX4" fmla="*/ 0 w 2025660"/>
                  <a:gd name="connsiteY4" fmla="*/ 128559 h 273215"/>
                  <a:gd name="connsiteX5" fmla="*/ 0 w 2025660"/>
                  <a:gd name="connsiteY5" fmla="*/ 273215 h 273215"/>
                  <a:gd name="connsiteX6" fmla="*/ 2025661 w 2025660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660" h="273215">
                    <a:moveTo>
                      <a:pt x="2025661" y="273215"/>
                    </a:moveTo>
                    <a:lnTo>
                      <a:pt x="2025661" y="128559"/>
                    </a:lnTo>
                    <a:cubicBezTo>
                      <a:pt x="2025661" y="57591"/>
                      <a:pt x="1968060" y="0"/>
                      <a:pt x="1897080" y="0"/>
                    </a:cubicBezTo>
                    <a:lnTo>
                      <a:pt x="128581" y="0"/>
                    </a:lnTo>
                    <a:cubicBezTo>
                      <a:pt x="57601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661" y="273215"/>
                    </a:lnTo>
                    <a:close/>
                  </a:path>
                </a:pathLst>
              </a:custGeom>
              <a:solidFill>
                <a:srgbClr val="0B3F8B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C62DD95D-8121-2390-1402-741E3F6747B1}"/>
                  </a:ext>
                </a:extLst>
              </p:cNvPr>
              <p:cNvSpPr txBox="1"/>
              <p:nvPr userDrawn="1"/>
            </p:nvSpPr>
            <p:spPr>
              <a:xfrm>
                <a:off x="7443764" y="1954369"/>
                <a:ext cx="18584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World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E506CF16-E838-2CE1-87F0-583ED02CE027}"/>
                </a:ext>
              </a:extLst>
            </p:cNvPr>
            <p:cNvGrpSpPr/>
            <p:nvPr userDrawn="1"/>
          </p:nvGrpSpPr>
          <p:grpSpPr>
            <a:xfrm>
              <a:off x="7414750" y="2301278"/>
              <a:ext cx="1167404" cy="219379"/>
              <a:chOff x="7414750" y="2301278"/>
              <a:chExt cx="1167404" cy="219379"/>
            </a:xfrm>
          </p:grpSpPr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44AA0A01-41A4-6F96-0A31-6F32AE0729CC}"/>
                  </a:ext>
                </a:extLst>
              </p:cNvPr>
              <p:cNvSpPr/>
              <p:nvPr userDrawn="1"/>
            </p:nvSpPr>
            <p:spPr>
              <a:xfrm>
                <a:off x="7448691" y="2328053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0B3F8B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8CB59D9A-417A-E2A5-E810-0D287032E27D}"/>
                  </a:ext>
                </a:extLst>
              </p:cNvPr>
              <p:cNvSpPr txBox="1"/>
              <p:nvPr userDrawn="1"/>
            </p:nvSpPr>
            <p:spPr>
              <a:xfrm>
                <a:off x="7414750" y="2305213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62" name="Text Placeholder 10">
                <a:extLst>
                  <a:ext uri="{FF2B5EF4-FFF2-40B4-BE49-F238E27FC236}">
                    <a16:creationId xmlns:a16="http://schemas.microsoft.com/office/drawing/2014/main" id="{B039AF7E-1826-EDAC-55DE-7471DF1FB8C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2301278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852.5 million</a:t>
                </a:r>
              </a:p>
            </p:txBody>
          </p: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91332BB6-C537-0CC3-E6FC-FB94D7862106}"/>
                </a:ext>
              </a:extLst>
            </p:cNvPr>
            <p:cNvGrpSpPr/>
            <p:nvPr userDrawn="1"/>
          </p:nvGrpSpPr>
          <p:grpSpPr>
            <a:xfrm>
              <a:off x="7414750" y="2609974"/>
              <a:ext cx="1167404" cy="215483"/>
              <a:chOff x="7414750" y="2609974"/>
              <a:chExt cx="1167404" cy="215483"/>
            </a:xfrm>
          </p:grpSpPr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D1CFB4A5-D884-4E5D-85B4-76C19E354416}"/>
                  </a:ext>
                </a:extLst>
              </p:cNvPr>
              <p:cNvSpPr/>
              <p:nvPr userDrawn="1"/>
            </p:nvSpPr>
            <p:spPr>
              <a:xfrm>
                <a:off x="7448691" y="2633238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486FA8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DFEA2BC4-AE3F-5A01-F7ED-647A4153C482}"/>
                  </a:ext>
                </a:extLst>
              </p:cNvPr>
              <p:cNvSpPr txBox="1"/>
              <p:nvPr userDrawn="1"/>
            </p:nvSpPr>
            <p:spPr>
              <a:xfrm>
                <a:off x="7414750" y="2610013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63" name="Text Placeholder 11">
                <a:extLst>
                  <a:ext uri="{FF2B5EF4-FFF2-40B4-BE49-F238E27FC236}">
                    <a16:creationId xmlns:a16="http://schemas.microsoft.com/office/drawing/2014/main" id="{3A3B8124-296E-C451-3AD7-9C108114DF8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2609974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lang="en-US" dirty="0"/>
                  <a:t>588.7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 million</a:t>
                </a:r>
              </a:p>
            </p:txBody>
          </p: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22EC4F14-F7F0-3DD9-0260-F70E3A9D456F}"/>
                </a:ext>
              </a:extLst>
            </p:cNvPr>
            <p:cNvGrpSpPr/>
            <p:nvPr userDrawn="1"/>
          </p:nvGrpSpPr>
          <p:grpSpPr>
            <a:xfrm>
              <a:off x="8582902" y="2286157"/>
              <a:ext cx="973097" cy="461481"/>
              <a:chOff x="8582902" y="2286157"/>
              <a:chExt cx="973097" cy="461481"/>
            </a:xfrm>
          </p:grpSpPr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F6319A42-2F5A-E73B-B839-4BB31DEA1CF5}"/>
                  </a:ext>
                </a:extLst>
              </p:cNvPr>
              <p:cNvSpPr/>
              <p:nvPr/>
            </p:nvSpPr>
            <p:spPr>
              <a:xfrm>
                <a:off x="8582902" y="2372606"/>
                <a:ext cx="263171" cy="269134"/>
              </a:xfrm>
              <a:custGeom>
                <a:avLst/>
                <a:gdLst>
                  <a:gd name="connsiteX0" fmla="*/ 186975 w 263171"/>
                  <a:gd name="connsiteY0" fmla="*/ 152706 h 269134"/>
                  <a:gd name="connsiteX1" fmla="*/ 174956 w 263171"/>
                  <a:gd name="connsiteY1" fmla="*/ 165063 h 269134"/>
                  <a:gd name="connsiteX2" fmla="*/ 132776 w 263171"/>
                  <a:gd name="connsiteY2" fmla="*/ 121303 h 269134"/>
                  <a:gd name="connsiteX3" fmla="*/ 130395 w 263171"/>
                  <a:gd name="connsiteY3" fmla="*/ 121303 h 269134"/>
                  <a:gd name="connsiteX4" fmla="*/ 88102 w 263171"/>
                  <a:gd name="connsiteY4" fmla="*/ 165063 h 269134"/>
                  <a:gd name="connsiteX5" fmla="*/ 76083 w 263171"/>
                  <a:gd name="connsiteY5" fmla="*/ 152706 h 269134"/>
                  <a:gd name="connsiteX6" fmla="*/ 76083 w 263171"/>
                  <a:gd name="connsiteY6" fmla="*/ 150325 h 269134"/>
                  <a:gd name="connsiteX7" fmla="*/ 130395 w 263171"/>
                  <a:gd name="connsiteY7" fmla="*/ 94662 h 269134"/>
                  <a:gd name="connsiteX8" fmla="*/ 132776 w 263171"/>
                  <a:gd name="connsiteY8" fmla="*/ 94662 h 269134"/>
                  <a:gd name="connsiteX9" fmla="*/ 187089 w 263171"/>
                  <a:gd name="connsiteY9" fmla="*/ 150325 h 269134"/>
                  <a:gd name="connsiteX10" fmla="*/ 187089 w 263171"/>
                  <a:gd name="connsiteY10" fmla="*/ 152706 h 269134"/>
                  <a:gd name="connsiteX11" fmla="*/ 224620 w 263171"/>
                  <a:gd name="connsiteY11" fmla="*/ 39452 h 269134"/>
                  <a:gd name="connsiteX12" fmla="*/ 131869 w 263171"/>
                  <a:gd name="connsiteY12" fmla="*/ 0 h 269134"/>
                  <a:gd name="connsiteX13" fmla="*/ 38552 w 263171"/>
                  <a:gd name="connsiteY13" fmla="*/ 39452 h 269134"/>
                  <a:gd name="connsiteX14" fmla="*/ 0 w 263171"/>
                  <a:gd name="connsiteY14" fmla="*/ 134567 h 269134"/>
                  <a:gd name="connsiteX15" fmla="*/ 38552 w 263171"/>
                  <a:gd name="connsiteY15" fmla="*/ 229682 h 269134"/>
                  <a:gd name="connsiteX16" fmla="*/ 131869 w 263171"/>
                  <a:gd name="connsiteY16" fmla="*/ 269134 h 269134"/>
                  <a:gd name="connsiteX17" fmla="*/ 224620 w 263171"/>
                  <a:gd name="connsiteY17" fmla="*/ 229682 h 269134"/>
                  <a:gd name="connsiteX18" fmla="*/ 263171 w 263171"/>
                  <a:gd name="connsiteY18" fmla="*/ 134567 h 269134"/>
                  <a:gd name="connsiteX19" fmla="*/ 224620 w 263171"/>
                  <a:gd name="connsiteY19" fmla="*/ 39452 h 26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134">
                    <a:moveTo>
                      <a:pt x="186975" y="152706"/>
                    </a:moveTo>
                    <a:lnTo>
                      <a:pt x="174956" y="165063"/>
                    </a:lnTo>
                    <a:lnTo>
                      <a:pt x="132776" y="121303"/>
                    </a:lnTo>
                    <a:cubicBezTo>
                      <a:pt x="132776" y="121303"/>
                      <a:pt x="131416" y="120850"/>
                      <a:pt x="130395" y="121303"/>
                    </a:cubicBezTo>
                    <a:lnTo>
                      <a:pt x="88102" y="165063"/>
                    </a:lnTo>
                    <a:lnTo>
                      <a:pt x="76083" y="152706"/>
                    </a:lnTo>
                    <a:cubicBezTo>
                      <a:pt x="76083" y="152706"/>
                      <a:pt x="75629" y="150779"/>
                      <a:pt x="76083" y="150325"/>
                    </a:cubicBezTo>
                    <a:lnTo>
                      <a:pt x="130395" y="94662"/>
                    </a:lnTo>
                    <a:cubicBezTo>
                      <a:pt x="131302" y="94208"/>
                      <a:pt x="132209" y="94208"/>
                      <a:pt x="132776" y="94662"/>
                    </a:cubicBezTo>
                    <a:lnTo>
                      <a:pt x="187089" y="150325"/>
                    </a:lnTo>
                    <a:cubicBezTo>
                      <a:pt x="187089" y="150325"/>
                      <a:pt x="187542" y="152252"/>
                      <a:pt x="187089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567"/>
                    </a:cubicBezTo>
                    <a:cubicBezTo>
                      <a:pt x="0" y="171638"/>
                      <a:pt x="14854" y="205422"/>
                      <a:pt x="38552" y="229682"/>
                    </a:cubicBezTo>
                    <a:cubicBezTo>
                      <a:pt x="62703" y="253943"/>
                      <a:pt x="95132" y="269134"/>
                      <a:pt x="131869" y="269134"/>
                    </a:cubicBezTo>
                    <a:cubicBezTo>
                      <a:pt x="168607" y="269134"/>
                      <a:pt x="201035" y="253943"/>
                      <a:pt x="224620" y="229682"/>
                    </a:cubicBezTo>
                    <a:cubicBezTo>
                      <a:pt x="248318" y="205422"/>
                      <a:pt x="263171" y="171638"/>
                      <a:pt x="263171" y="134567"/>
                    </a:cubicBezTo>
                    <a:cubicBezTo>
                      <a:pt x="263171" y="97496"/>
                      <a:pt x="248318" y="63712"/>
                      <a:pt x="224620" y="39452"/>
                    </a:cubicBezTo>
                  </a:path>
                </a:pathLst>
              </a:custGeom>
              <a:solidFill>
                <a:srgbClr val="0B3F8B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E7A80912-0779-BFE6-589E-A0E0240F1AFE}"/>
                  </a:ext>
                </a:extLst>
              </p:cNvPr>
              <p:cNvSpPr txBox="1"/>
              <p:nvPr userDrawn="1"/>
            </p:nvSpPr>
            <p:spPr>
              <a:xfrm>
                <a:off x="8896435" y="2501417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64" name="Text Placeholder 12">
                <a:extLst>
                  <a:ext uri="{FF2B5EF4-FFF2-40B4-BE49-F238E27FC236}">
                    <a16:creationId xmlns:a16="http://schemas.microsoft.com/office/drawing/2014/main" id="{200D7D29-5ED2-8BF2-FC98-8DA21DEC3A12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852989" y="2286157"/>
                <a:ext cx="703010" cy="22833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45%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93F8A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9D683012-646E-72E6-8830-08C1AC4148ED}"/>
              </a:ext>
            </a:extLst>
          </p:cNvPr>
          <p:cNvGrpSpPr/>
          <p:nvPr/>
        </p:nvGrpSpPr>
        <p:grpSpPr>
          <a:xfrm>
            <a:off x="7414750" y="2981275"/>
            <a:ext cx="2141249" cy="897478"/>
            <a:chOff x="7414750" y="2981275"/>
            <a:chExt cx="2141249" cy="897478"/>
          </a:xfrm>
        </p:grpSpPr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1792461B-B07C-D139-AB30-4238D371AA8B}"/>
                </a:ext>
              </a:extLst>
            </p:cNvPr>
            <p:cNvGrpSpPr/>
            <p:nvPr userDrawn="1"/>
          </p:nvGrpSpPr>
          <p:grpSpPr>
            <a:xfrm>
              <a:off x="7443764" y="2981275"/>
              <a:ext cx="2030587" cy="273215"/>
              <a:chOff x="7443764" y="2981275"/>
              <a:chExt cx="2030587" cy="273215"/>
            </a:xfrm>
          </p:grpSpPr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018B664E-672E-C4ED-6EB7-EF68DFE77B40}"/>
                  </a:ext>
                </a:extLst>
              </p:cNvPr>
              <p:cNvSpPr/>
              <p:nvPr/>
            </p:nvSpPr>
            <p:spPr>
              <a:xfrm>
                <a:off x="7448691" y="2981275"/>
                <a:ext cx="2025660" cy="273215"/>
              </a:xfrm>
              <a:custGeom>
                <a:avLst/>
                <a:gdLst>
                  <a:gd name="connsiteX0" fmla="*/ 2025661 w 2025660"/>
                  <a:gd name="connsiteY0" fmla="*/ 273215 h 273215"/>
                  <a:gd name="connsiteX1" fmla="*/ 2025661 w 2025660"/>
                  <a:gd name="connsiteY1" fmla="*/ 128559 h 273215"/>
                  <a:gd name="connsiteX2" fmla="*/ 1897080 w 2025660"/>
                  <a:gd name="connsiteY2" fmla="*/ 0 h 273215"/>
                  <a:gd name="connsiteX3" fmla="*/ 128581 w 2025660"/>
                  <a:gd name="connsiteY3" fmla="*/ 0 h 273215"/>
                  <a:gd name="connsiteX4" fmla="*/ 0 w 2025660"/>
                  <a:gd name="connsiteY4" fmla="*/ 128559 h 273215"/>
                  <a:gd name="connsiteX5" fmla="*/ 0 w 2025660"/>
                  <a:gd name="connsiteY5" fmla="*/ 273215 h 273215"/>
                  <a:gd name="connsiteX6" fmla="*/ 2025661 w 2025660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660" h="273215">
                    <a:moveTo>
                      <a:pt x="2025661" y="273215"/>
                    </a:moveTo>
                    <a:lnTo>
                      <a:pt x="2025661" y="128559"/>
                    </a:lnTo>
                    <a:cubicBezTo>
                      <a:pt x="2025661" y="57591"/>
                      <a:pt x="1968060" y="0"/>
                      <a:pt x="1897080" y="0"/>
                    </a:cubicBezTo>
                    <a:lnTo>
                      <a:pt x="128581" y="0"/>
                    </a:lnTo>
                    <a:cubicBezTo>
                      <a:pt x="57601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661" y="273215"/>
                    </a:lnTo>
                    <a:close/>
                  </a:path>
                </a:pathLst>
              </a:custGeom>
              <a:solidFill>
                <a:srgbClr val="007991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0EE6900C-F27C-56C4-77A2-6631D9F2FC56}"/>
                  </a:ext>
                </a:extLst>
              </p:cNvPr>
              <p:cNvSpPr txBox="1"/>
              <p:nvPr userDrawn="1"/>
            </p:nvSpPr>
            <p:spPr>
              <a:xfrm>
                <a:off x="7443764" y="3013745"/>
                <a:ext cx="18584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Europe (EUR)</a:t>
                </a:r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86024BF6-E412-9445-6D60-9F07FC2C6A10}"/>
                </a:ext>
              </a:extLst>
            </p:cNvPr>
            <p:cNvGrpSpPr/>
            <p:nvPr userDrawn="1"/>
          </p:nvGrpSpPr>
          <p:grpSpPr>
            <a:xfrm>
              <a:off x="7414750" y="3354574"/>
              <a:ext cx="1167404" cy="219379"/>
              <a:chOff x="7414750" y="3354574"/>
              <a:chExt cx="1167404" cy="219379"/>
            </a:xfrm>
          </p:grpSpPr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92450A58-987C-B381-B5D0-D57210EC19C4}"/>
                  </a:ext>
                </a:extLst>
              </p:cNvPr>
              <p:cNvSpPr/>
              <p:nvPr userDrawn="1"/>
            </p:nvSpPr>
            <p:spPr>
              <a:xfrm>
                <a:off x="7448691" y="3375680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007991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CDBEBB0D-D705-DA49-EBC9-532A1D6C5889}"/>
                  </a:ext>
                </a:extLst>
              </p:cNvPr>
              <p:cNvSpPr txBox="1"/>
              <p:nvPr userDrawn="1"/>
            </p:nvSpPr>
            <p:spPr>
              <a:xfrm>
                <a:off x="7414750" y="3358509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65" name="Text Placeholder 13">
                <a:extLst>
                  <a:ext uri="{FF2B5EF4-FFF2-40B4-BE49-F238E27FC236}">
                    <a16:creationId xmlns:a16="http://schemas.microsoft.com/office/drawing/2014/main" id="{9FDA76AF-16BA-7BF2-3337-ADFA4227F3B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3354574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72.4 million</a:t>
                </a:r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421BD281-7D93-7BEE-7EED-1C8E117F9A67}"/>
                </a:ext>
              </a:extLst>
            </p:cNvPr>
            <p:cNvGrpSpPr/>
            <p:nvPr userDrawn="1"/>
          </p:nvGrpSpPr>
          <p:grpSpPr>
            <a:xfrm>
              <a:off x="7414750" y="3663270"/>
              <a:ext cx="1167404" cy="215483"/>
              <a:chOff x="7414750" y="3663270"/>
              <a:chExt cx="1167404" cy="215483"/>
            </a:xfrm>
          </p:grpSpPr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2D2B7F12-F037-A9AC-7E1E-FCBA73411E13}"/>
                  </a:ext>
                </a:extLst>
              </p:cNvPr>
              <p:cNvSpPr/>
              <p:nvPr userDrawn="1"/>
            </p:nvSpPr>
            <p:spPr>
              <a:xfrm>
                <a:off x="7448691" y="3680865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409BAC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2454C256-B88E-D2B2-D8D6-C6A8CC3633A6}"/>
                  </a:ext>
                </a:extLst>
              </p:cNvPr>
              <p:cNvSpPr txBox="1"/>
              <p:nvPr userDrawn="1"/>
            </p:nvSpPr>
            <p:spPr>
              <a:xfrm>
                <a:off x="7414750" y="3663309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66" name="Text Placeholder 14">
                <a:extLst>
                  <a:ext uri="{FF2B5EF4-FFF2-40B4-BE49-F238E27FC236}">
                    <a16:creationId xmlns:a16="http://schemas.microsoft.com/office/drawing/2014/main" id="{3D4DA859-8AC7-C5FC-E79E-035204A38B8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3663270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65.6 million</a:t>
                </a:r>
              </a:p>
            </p:txBody>
          </p:sp>
        </p:grp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511B409E-78CB-EC1C-BECD-8C5F28D9DFEC}"/>
                </a:ext>
              </a:extLst>
            </p:cNvPr>
            <p:cNvGrpSpPr/>
            <p:nvPr userDrawn="1"/>
          </p:nvGrpSpPr>
          <p:grpSpPr>
            <a:xfrm>
              <a:off x="8585169" y="3339453"/>
              <a:ext cx="970830" cy="461481"/>
              <a:chOff x="8585169" y="3339453"/>
              <a:chExt cx="970830" cy="461481"/>
            </a:xfrm>
          </p:grpSpPr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8B60CD10-506D-E611-602E-3D0F82BA76F3}"/>
                  </a:ext>
                </a:extLst>
              </p:cNvPr>
              <p:cNvSpPr/>
              <p:nvPr/>
            </p:nvSpPr>
            <p:spPr>
              <a:xfrm>
                <a:off x="8585169" y="3420234"/>
                <a:ext cx="263171" cy="269360"/>
              </a:xfrm>
              <a:custGeom>
                <a:avLst/>
                <a:gdLst>
                  <a:gd name="connsiteX0" fmla="*/ 186975 w 263171"/>
                  <a:gd name="connsiteY0" fmla="*/ 152706 h 269360"/>
                  <a:gd name="connsiteX1" fmla="*/ 174956 w 263171"/>
                  <a:gd name="connsiteY1" fmla="*/ 165063 h 269360"/>
                  <a:gd name="connsiteX2" fmla="*/ 132776 w 263171"/>
                  <a:gd name="connsiteY2" fmla="*/ 121303 h 269360"/>
                  <a:gd name="connsiteX3" fmla="*/ 130395 w 263171"/>
                  <a:gd name="connsiteY3" fmla="*/ 121303 h 269360"/>
                  <a:gd name="connsiteX4" fmla="*/ 88102 w 263171"/>
                  <a:gd name="connsiteY4" fmla="*/ 165063 h 269360"/>
                  <a:gd name="connsiteX5" fmla="*/ 76083 w 263171"/>
                  <a:gd name="connsiteY5" fmla="*/ 152706 h 269360"/>
                  <a:gd name="connsiteX6" fmla="*/ 76083 w 263171"/>
                  <a:gd name="connsiteY6" fmla="*/ 150325 h 269360"/>
                  <a:gd name="connsiteX7" fmla="*/ 130395 w 263171"/>
                  <a:gd name="connsiteY7" fmla="*/ 94662 h 269360"/>
                  <a:gd name="connsiteX8" fmla="*/ 132776 w 263171"/>
                  <a:gd name="connsiteY8" fmla="*/ 94662 h 269360"/>
                  <a:gd name="connsiteX9" fmla="*/ 187089 w 263171"/>
                  <a:gd name="connsiteY9" fmla="*/ 150325 h 269360"/>
                  <a:gd name="connsiteX10" fmla="*/ 187089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0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1 w 263171"/>
                  <a:gd name="connsiteY18" fmla="*/ 134680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5" y="152706"/>
                    </a:moveTo>
                    <a:lnTo>
                      <a:pt x="174956" y="165063"/>
                    </a:lnTo>
                    <a:lnTo>
                      <a:pt x="132776" y="121303"/>
                    </a:lnTo>
                    <a:cubicBezTo>
                      <a:pt x="132776" y="121303"/>
                      <a:pt x="131416" y="120849"/>
                      <a:pt x="130395" y="121303"/>
                    </a:cubicBezTo>
                    <a:lnTo>
                      <a:pt x="88102" y="165063"/>
                    </a:lnTo>
                    <a:lnTo>
                      <a:pt x="76083" y="152706"/>
                    </a:lnTo>
                    <a:cubicBezTo>
                      <a:pt x="76083" y="152706"/>
                      <a:pt x="75629" y="150778"/>
                      <a:pt x="76083" y="150325"/>
                    </a:cubicBezTo>
                    <a:lnTo>
                      <a:pt x="130395" y="94662"/>
                    </a:lnTo>
                    <a:cubicBezTo>
                      <a:pt x="131302" y="94208"/>
                      <a:pt x="132209" y="94208"/>
                      <a:pt x="132776" y="94662"/>
                    </a:cubicBezTo>
                    <a:lnTo>
                      <a:pt x="187089" y="150325"/>
                    </a:lnTo>
                    <a:cubicBezTo>
                      <a:pt x="187089" y="150325"/>
                      <a:pt x="187542" y="152252"/>
                      <a:pt x="187089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0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1" y="171752"/>
                      <a:pt x="263171" y="134680"/>
                    </a:cubicBezTo>
                    <a:cubicBezTo>
                      <a:pt x="263171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007991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E96093C1-EEDA-5D07-BEAB-5E8BE0D1A26B}"/>
                  </a:ext>
                </a:extLst>
              </p:cNvPr>
              <p:cNvSpPr txBox="1"/>
              <p:nvPr userDrawn="1"/>
            </p:nvSpPr>
            <p:spPr>
              <a:xfrm>
                <a:off x="8896435" y="3554713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00799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67" name="Text Placeholder 15">
                <a:extLst>
                  <a:ext uri="{FF2B5EF4-FFF2-40B4-BE49-F238E27FC236}">
                    <a16:creationId xmlns:a16="http://schemas.microsoft.com/office/drawing/2014/main" id="{0A979B2D-483E-C2F6-106F-A920C3413E3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852989" y="3339453"/>
                <a:ext cx="703010" cy="22833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00799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991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10%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991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id="{857AE55A-DE27-B84B-5737-E77D491851C8}"/>
              </a:ext>
            </a:extLst>
          </p:cNvPr>
          <p:cNvGrpSpPr/>
          <p:nvPr/>
        </p:nvGrpSpPr>
        <p:grpSpPr>
          <a:xfrm>
            <a:off x="7414750" y="4029017"/>
            <a:ext cx="2141249" cy="891457"/>
            <a:chOff x="7414750" y="4029017"/>
            <a:chExt cx="2141249" cy="891457"/>
          </a:xfrm>
        </p:grpSpPr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36E90565-EE2E-9DA1-B1BF-DFF52CB60975}"/>
                </a:ext>
              </a:extLst>
            </p:cNvPr>
            <p:cNvGrpSpPr/>
            <p:nvPr userDrawn="1"/>
          </p:nvGrpSpPr>
          <p:grpSpPr>
            <a:xfrm>
              <a:off x="7448691" y="4029017"/>
              <a:ext cx="2029846" cy="273215"/>
              <a:chOff x="7448691" y="4029017"/>
              <a:chExt cx="2029846" cy="273215"/>
            </a:xfrm>
          </p:grpSpPr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4B2849F6-CC38-799D-DBC0-2A5F31B99E0D}"/>
                  </a:ext>
                </a:extLst>
              </p:cNvPr>
              <p:cNvSpPr/>
              <p:nvPr/>
            </p:nvSpPr>
            <p:spPr>
              <a:xfrm>
                <a:off x="7448691" y="4029017"/>
                <a:ext cx="2025660" cy="273215"/>
              </a:xfrm>
              <a:custGeom>
                <a:avLst/>
                <a:gdLst>
                  <a:gd name="connsiteX0" fmla="*/ 2025661 w 2025660"/>
                  <a:gd name="connsiteY0" fmla="*/ 273215 h 273215"/>
                  <a:gd name="connsiteX1" fmla="*/ 2025661 w 2025660"/>
                  <a:gd name="connsiteY1" fmla="*/ 128559 h 273215"/>
                  <a:gd name="connsiteX2" fmla="*/ 1897080 w 2025660"/>
                  <a:gd name="connsiteY2" fmla="*/ 0 h 273215"/>
                  <a:gd name="connsiteX3" fmla="*/ 128581 w 2025660"/>
                  <a:gd name="connsiteY3" fmla="*/ 0 h 273215"/>
                  <a:gd name="connsiteX4" fmla="*/ 0 w 2025660"/>
                  <a:gd name="connsiteY4" fmla="*/ 128559 h 273215"/>
                  <a:gd name="connsiteX5" fmla="*/ 0 w 2025660"/>
                  <a:gd name="connsiteY5" fmla="*/ 273215 h 273215"/>
                  <a:gd name="connsiteX6" fmla="*/ 2025661 w 2025660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660" h="273215">
                    <a:moveTo>
                      <a:pt x="2025661" y="273215"/>
                    </a:moveTo>
                    <a:lnTo>
                      <a:pt x="2025661" y="128559"/>
                    </a:lnTo>
                    <a:cubicBezTo>
                      <a:pt x="2025661" y="57591"/>
                      <a:pt x="1968060" y="0"/>
                      <a:pt x="1897080" y="0"/>
                    </a:cubicBezTo>
                    <a:lnTo>
                      <a:pt x="128581" y="0"/>
                    </a:lnTo>
                    <a:cubicBezTo>
                      <a:pt x="57601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661" y="273215"/>
                    </a:lnTo>
                    <a:close/>
                  </a:path>
                </a:pathLst>
              </a:custGeom>
              <a:solidFill>
                <a:srgbClr val="5CA368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0FCC9CBC-7559-2C55-9218-2CB6B17EE8ED}"/>
                  </a:ext>
                </a:extLst>
              </p:cNvPr>
              <p:cNvSpPr txBox="1"/>
              <p:nvPr userDrawn="1"/>
            </p:nvSpPr>
            <p:spPr>
              <a:xfrm>
                <a:off x="7454624" y="4060773"/>
                <a:ext cx="20239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North America and Caribbean (NAC)</a:t>
                </a:r>
              </a:p>
            </p:txBody>
          </p:sp>
        </p:grpSp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6653E7DE-EA6C-D9CF-D208-8B30FF7E6A3C}"/>
                </a:ext>
              </a:extLst>
            </p:cNvPr>
            <p:cNvGrpSpPr/>
            <p:nvPr userDrawn="1"/>
          </p:nvGrpSpPr>
          <p:grpSpPr>
            <a:xfrm>
              <a:off x="7414750" y="4396295"/>
              <a:ext cx="1167404" cy="219379"/>
              <a:chOff x="7414750" y="4396295"/>
              <a:chExt cx="1167404" cy="219379"/>
            </a:xfrm>
          </p:grpSpPr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304C425C-66DE-BFD2-3D9C-858BA3DCA9D7}"/>
                  </a:ext>
                </a:extLst>
              </p:cNvPr>
              <p:cNvSpPr/>
              <p:nvPr userDrawn="1"/>
            </p:nvSpPr>
            <p:spPr>
              <a:xfrm>
                <a:off x="7448691" y="4423422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5CA368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A4A11301-F136-49A8-C9B9-9B1DD4DB026F}"/>
                  </a:ext>
                </a:extLst>
              </p:cNvPr>
              <p:cNvSpPr txBox="1"/>
              <p:nvPr userDrawn="1"/>
            </p:nvSpPr>
            <p:spPr>
              <a:xfrm>
                <a:off x="7414750" y="4400230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68" name="Text Placeholder 16">
                <a:extLst>
                  <a:ext uri="{FF2B5EF4-FFF2-40B4-BE49-F238E27FC236}">
                    <a16:creationId xmlns:a16="http://schemas.microsoft.com/office/drawing/2014/main" id="{DCCE6E7D-7723-2A29-C84A-177CD7E2E8C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4396295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68.1 million</a:t>
                </a:r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520FC6C4-31C8-35DB-9B11-CE5A2C88FD5F}"/>
                </a:ext>
              </a:extLst>
            </p:cNvPr>
            <p:cNvGrpSpPr/>
            <p:nvPr userDrawn="1"/>
          </p:nvGrpSpPr>
          <p:grpSpPr>
            <a:xfrm>
              <a:off x="7414750" y="4704991"/>
              <a:ext cx="1167404" cy="215483"/>
              <a:chOff x="7414750" y="4704991"/>
              <a:chExt cx="1167404" cy="215483"/>
            </a:xfrm>
          </p:grpSpPr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31B71E48-7059-E2AB-5162-83358E6B7ACB}"/>
                  </a:ext>
                </a:extLst>
              </p:cNvPr>
              <p:cNvSpPr/>
              <p:nvPr userDrawn="1"/>
            </p:nvSpPr>
            <p:spPr>
              <a:xfrm>
                <a:off x="7448691" y="4728493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85BA8E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6B9FBD1E-85EB-1C91-C293-7ACC33997656}"/>
                  </a:ext>
                </a:extLst>
              </p:cNvPr>
              <p:cNvSpPr txBox="1"/>
              <p:nvPr userDrawn="1"/>
            </p:nvSpPr>
            <p:spPr>
              <a:xfrm>
                <a:off x="7414750" y="4705030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69" name="Text Placeholder 17">
                <a:extLst>
                  <a:ext uri="{FF2B5EF4-FFF2-40B4-BE49-F238E27FC236}">
                    <a16:creationId xmlns:a16="http://schemas.microsoft.com/office/drawing/2014/main" id="{FED97AEC-B593-A9AD-4BC7-E65CBD8268B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4704991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56.2 million</a:t>
                </a:r>
              </a:p>
            </p:txBody>
          </p: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6D67B062-4677-D8B2-1ECA-3736E6ACA29E}"/>
                </a:ext>
              </a:extLst>
            </p:cNvPr>
            <p:cNvGrpSpPr/>
            <p:nvPr userDrawn="1"/>
          </p:nvGrpSpPr>
          <p:grpSpPr>
            <a:xfrm>
              <a:off x="8589818" y="4381174"/>
              <a:ext cx="966181" cy="461481"/>
              <a:chOff x="8589818" y="4381174"/>
              <a:chExt cx="966181" cy="461481"/>
            </a:xfrm>
          </p:grpSpPr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489AB17E-DEE8-B845-D688-D10339342F7A}"/>
                  </a:ext>
                </a:extLst>
              </p:cNvPr>
              <p:cNvSpPr/>
              <p:nvPr/>
            </p:nvSpPr>
            <p:spPr>
              <a:xfrm>
                <a:off x="8589818" y="4475911"/>
                <a:ext cx="263171" cy="269360"/>
              </a:xfrm>
              <a:custGeom>
                <a:avLst/>
                <a:gdLst>
                  <a:gd name="connsiteX0" fmla="*/ 186975 w 263171"/>
                  <a:gd name="connsiteY0" fmla="*/ 152706 h 269360"/>
                  <a:gd name="connsiteX1" fmla="*/ 174956 w 263171"/>
                  <a:gd name="connsiteY1" fmla="*/ 165063 h 269360"/>
                  <a:gd name="connsiteX2" fmla="*/ 132776 w 263171"/>
                  <a:gd name="connsiteY2" fmla="*/ 121303 h 269360"/>
                  <a:gd name="connsiteX3" fmla="*/ 130395 w 263171"/>
                  <a:gd name="connsiteY3" fmla="*/ 121303 h 269360"/>
                  <a:gd name="connsiteX4" fmla="*/ 88102 w 263171"/>
                  <a:gd name="connsiteY4" fmla="*/ 165063 h 269360"/>
                  <a:gd name="connsiteX5" fmla="*/ 76083 w 263171"/>
                  <a:gd name="connsiteY5" fmla="*/ 152706 h 269360"/>
                  <a:gd name="connsiteX6" fmla="*/ 76083 w 263171"/>
                  <a:gd name="connsiteY6" fmla="*/ 150325 h 269360"/>
                  <a:gd name="connsiteX7" fmla="*/ 130395 w 263171"/>
                  <a:gd name="connsiteY7" fmla="*/ 94662 h 269360"/>
                  <a:gd name="connsiteX8" fmla="*/ 132776 w 263171"/>
                  <a:gd name="connsiteY8" fmla="*/ 94662 h 269360"/>
                  <a:gd name="connsiteX9" fmla="*/ 187089 w 263171"/>
                  <a:gd name="connsiteY9" fmla="*/ 150325 h 269360"/>
                  <a:gd name="connsiteX10" fmla="*/ 187089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1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5" y="152706"/>
                    </a:moveTo>
                    <a:lnTo>
                      <a:pt x="174956" y="165063"/>
                    </a:lnTo>
                    <a:lnTo>
                      <a:pt x="132776" y="121303"/>
                    </a:lnTo>
                    <a:cubicBezTo>
                      <a:pt x="132776" y="121303"/>
                      <a:pt x="131416" y="120850"/>
                      <a:pt x="130395" y="121303"/>
                    </a:cubicBezTo>
                    <a:lnTo>
                      <a:pt x="88102" y="165063"/>
                    </a:lnTo>
                    <a:lnTo>
                      <a:pt x="76083" y="152706"/>
                    </a:lnTo>
                    <a:cubicBezTo>
                      <a:pt x="76083" y="152706"/>
                      <a:pt x="75629" y="150779"/>
                      <a:pt x="76083" y="150325"/>
                    </a:cubicBezTo>
                    <a:lnTo>
                      <a:pt x="130395" y="94662"/>
                    </a:lnTo>
                    <a:cubicBezTo>
                      <a:pt x="131302" y="94208"/>
                      <a:pt x="132209" y="94208"/>
                      <a:pt x="132776" y="94662"/>
                    </a:cubicBezTo>
                    <a:lnTo>
                      <a:pt x="187089" y="150325"/>
                    </a:lnTo>
                    <a:cubicBezTo>
                      <a:pt x="187089" y="150325"/>
                      <a:pt x="187542" y="152252"/>
                      <a:pt x="187089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1" y="171752"/>
                      <a:pt x="263171" y="134681"/>
                    </a:cubicBezTo>
                    <a:cubicBezTo>
                      <a:pt x="263171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5CA368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5DAA084B-35BD-CA52-5677-0D0E65EFDA60}"/>
                  </a:ext>
                </a:extLst>
              </p:cNvPr>
              <p:cNvSpPr txBox="1"/>
              <p:nvPr userDrawn="1"/>
            </p:nvSpPr>
            <p:spPr>
              <a:xfrm>
                <a:off x="8896435" y="4596434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5CA368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70" name="Text Placeholder 18">
                <a:extLst>
                  <a:ext uri="{FF2B5EF4-FFF2-40B4-BE49-F238E27FC236}">
                    <a16:creationId xmlns:a16="http://schemas.microsoft.com/office/drawing/2014/main" id="{1BA82AB1-9D26-D55D-88C3-76B42A901EC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852989" y="4381174"/>
                <a:ext cx="703010" cy="22833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5CA368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CA368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21%</a:t>
                </a:r>
              </a:p>
            </p:txBody>
          </p:sp>
        </p:grp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BE476FD3-684D-A438-CE05-6E34649DA4F2}"/>
              </a:ext>
            </a:extLst>
          </p:cNvPr>
          <p:cNvGrpSpPr/>
          <p:nvPr/>
        </p:nvGrpSpPr>
        <p:grpSpPr>
          <a:xfrm>
            <a:off x="7414750" y="5076644"/>
            <a:ext cx="2175580" cy="897126"/>
            <a:chOff x="7414750" y="5076644"/>
            <a:chExt cx="2175580" cy="897126"/>
          </a:xfrm>
        </p:grpSpPr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A05B0C81-DA55-925D-5F67-0CD17661AD96}"/>
                </a:ext>
              </a:extLst>
            </p:cNvPr>
            <p:cNvGrpSpPr/>
            <p:nvPr userDrawn="1"/>
          </p:nvGrpSpPr>
          <p:grpSpPr>
            <a:xfrm>
              <a:off x="7448691" y="5076644"/>
              <a:ext cx="2029846" cy="273215"/>
              <a:chOff x="7448691" y="5076644"/>
              <a:chExt cx="2029846" cy="273215"/>
            </a:xfrm>
          </p:grpSpPr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CF4C5DE2-1B8A-B8FA-BA09-3A98DC1999CA}"/>
                  </a:ext>
                </a:extLst>
              </p:cNvPr>
              <p:cNvSpPr/>
              <p:nvPr/>
            </p:nvSpPr>
            <p:spPr>
              <a:xfrm>
                <a:off x="7448691" y="5076644"/>
                <a:ext cx="2025660" cy="273215"/>
              </a:xfrm>
              <a:custGeom>
                <a:avLst/>
                <a:gdLst>
                  <a:gd name="connsiteX0" fmla="*/ 2025661 w 2025660"/>
                  <a:gd name="connsiteY0" fmla="*/ 273215 h 273215"/>
                  <a:gd name="connsiteX1" fmla="*/ 2025661 w 2025660"/>
                  <a:gd name="connsiteY1" fmla="*/ 128559 h 273215"/>
                  <a:gd name="connsiteX2" fmla="*/ 1897080 w 2025660"/>
                  <a:gd name="connsiteY2" fmla="*/ 0 h 273215"/>
                  <a:gd name="connsiteX3" fmla="*/ 128581 w 2025660"/>
                  <a:gd name="connsiteY3" fmla="*/ 0 h 273215"/>
                  <a:gd name="connsiteX4" fmla="*/ 0 w 2025660"/>
                  <a:gd name="connsiteY4" fmla="*/ 128559 h 273215"/>
                  <a:gd name="connsiteX5" fmla="*/ 0 w 2025660"/>
                  <a:gd name="connsiteY5" fmla="*/ 273215 h 273215"/>
                  <a:gd name="connsiteX6" fmla="*/ 2025661 w 2025660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660" h="273215">
                    <a:moveTo>
                      <a:pt x="2025661" y="273215"/>
                    </a:moveTo>
                    <a:lnTo>
                      <a:pt x="2025661" y="128559"/>
                    </a:lnTo>
                    <a:cubicBezTo>
                      <a:pt x="2025661" y="57591"/>
                      <a:pt x="1968060" y="0"/>
                      <a:pt x="1897080" y="0"/>
                    </a:cubicBezTo>
                    <a:lnTo>
                      <a:pt x="128581" y="0"/>
                    </a:lnTo>
                    <a:cubicBezTo>
                      <a:pt x="57601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661" y="273215"/>
                    </a:lnTo>
                    <a:close/>
                  </a:path>
                </a:pathLst>
              </a:custGeom>
              <a:solidFill>
                <a:srgbClr val="563D82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3FCABE21-2C5E-E20F-C3C0-925CB46F4C8D}"/>
                  </a:ext>
                </a:extLst>
              </p:cNvPr>
              <p:cNvSpPr txBox="1"/>
              <p:nvPr userDrawn="1"/>
            </p:nvSpPr>
            <p:spPr>
              <a:xfrm>
                <a:off x="7454624" y="5109570"/>
                <a:ext cx="20239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South-East Asia (SEA)</a:t>
                </a:r>
              </a:p>
            </p:txBody>
          </p: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BC9168C6-D536-2DF6-4F9B-B9D66E5CCE40}"/>
                </a:ext>
              </a:extLst>
            </p:cNvPr>
            <p:cNvGrpSpPr/>
            <p:nvPr userDrawn="1"/>
          </p:nvGrpSpPr>
          <p:grpSpPr>
            <a:xfrm>
              <a:off x="7414750" y="5449591"/>
              <a:ext cx="1167404" cy="219379"/>
              <a:chOff x="7414750" y="5449591"/>
              <a:chExt cx="1167404" cy="219379"/>
            </a:xfrm>
          </p:grpSpPr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39E2153C-BC45-8A12-6F75-1559AB404B15}"/>
                  </a:ext>
                </a:extLst>
              </p:cNvPr>
              <p:cNvSpPr/>
              <p:nvPr userDrawn="1"/>
            </p:nvSpPr>
            <p:spPr>
              <a:xfrm>
                <a:off x="7448691" y="5471050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563D82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D86790E2-1207-1736-9E2C-10C5FBEE0660}"/>
                  </a:ext>
                </a:extLst>
              </p:cNvPr>
              <p:cNvSpPr txBox="1"/>
              <p:nvPr userDrawn="1"/>
            </p:nvSpPr>
            <p:spPr>
              <a:xfrm>
                <a:off x="7414750" y="5453526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71" name="Text Placeholder 19">
                <a:extLst>
                  <a:ext uri="{FF2B5EF4-FFF2-40B4-BE49-F238E27FC236}">
                    <a16:creationId xmlns:a16="http://schemas.microsoft.com/office/drawing/2014/main" id="{3022B348-BB66-8F7A-76F5-16CF8787846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5449591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184.5 million</a:t>
                </a:r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3E430625-F3B3-9A9A-6171-01FEC87E3717}"/>
                </a:ext>
              </a:extLst>
            </p:cNvPr>
            <p:cNvGrpSpPr/>
            <p:nvPr userDrawn="1"/>
          </p:nvGrpSpPr>
          <p:grpSpPr>
            <a:xfrm>
              <a:off x="7414750" y="5758287"/>
              <a:ext cx="1167404" cy="215483"/>
              <a:chOff x="7414750" y="5758287"/>
              <a:chExt cx="1167404" cy="215483"/>
            </a:xfrm>
          </p:grpSpPr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1ACC90C4-BE1C-DA92-E0CE-3E1727781E65}"/>
                  </a:ext>
                </a:extLst>
              </p:cNvPr>
              <p:cNvSpPr/>
              <p:nvPr userDrawn="1"/>
            </p:nvSpPr>
            <p:spPr>
              <a:xfrm>
                <a:off x="7448691" y="5776121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806DA1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8DF1238-AAAD-1B4F-0BF6-E4EC22649B0A}"/>
                  </a:ext>
                </a:extLst>
              </p:cNvPr>
              <p:cNvSpPr txBox="1"/>
              <p:nvPr userDrawn="1"/>
            </p:nvSpPr>
            <p:spPr>
              <a:xfrm>
                <a:off x="7414750" y="5758326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72" name="Text Placeholder 20">
                <a:extLst>
                  <a:ext uri="{FF2B5EF4-FFF2-40B4-BE49-F238E27FC236}">
                    <a16:creationId xmlns:a16="http://schemas.microsoft.com/office/drawing/2014/main" id="{0B85E6A9-88B7-5609-4FF0-23E9B4259B2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792977" y="5758287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106.9 million</a:t>
                </a:r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C8B68777-1C2C-E581-5589-1F5A2C6A8793}"/>
                </a:ext>
              </a:extLst>
            </p:cNvPr>
            <p:cNvGrpSpPr/>
            <p:nvPr userDrawn="1"/>
          </p:nvGrpSpPr>
          <p:grpSpPr>
            <a:xfrm>
              <a:off x="8588344" y="5434470"/>
              <a:ext cx="1001986" cy="461481"/>
              <a:chOff x="8588344" y="5434470"/>
              <a:chExt cx="1001986" cy="461481"/>
            </a:xfrm>
          </p:grpSpPr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5604DD56-25AC-676E-3212-BC80511C2A3A}"/>
                  </a:ext>
                </a:extLst>
              </p:cNvPr>
              <p:cNvSpPr/>
              <p:nvPr/>
            </p:nvSpPr>
            <p:spPr>
              <a:xfrm>
                <a:off x="8588344" y="5513562"/>
                <a:ext cx="263171" cy="269360"/>
              </a:xfrm>
              <a:custGeom>
                <a:avLst/>
                <a:gdLst>
                  <a:gd name="connsiteX0" fmla="*/ 187089 w 263171"/>
                  <a:gd name="connsiteY0" fmla="*/ 152706 h 269360"/>
                  <a:gd name="connsiteX1" fmla="*/ 175070 w 263171"/>
                  <a:gd name="connsiteY1" fmla="*/ 165063 h 269360"/>
                  <a:gd name="connsiteX2" fmla="*/ 132890 w 263171"/>
                  <a:gd name="connsiteY2" fmla="*/ 121303 h 269360"/>
                  <a:gd name="connsiteX3" fmla="*/ 130508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8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1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7089" y="152706"/>
                    </a:moveTo>
                    <a:lnTo>
                      <a:pt x="175070" y="165063"/>
                    </a:lnTo>
                    <a:lnTo>
                      <a:pt x="132890" y="121303"/>
                    </a:lnTo>
                    <a:cubicBezTo>
                      <a:pt x="132890" y="121303"/>
                      <a:pt x="131529" y="120850"/>
                      <a:pt x="130508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8"/>
                      <a:pt x="76196" y="150325"/>
                    </a:cubicBezTo>
                    <a:lnTo>
                      <a:pt x="130508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1" y="171752"/>
                      <a:pt x="263171" y="134681"/>
                    </a:cubicBezTo>
                    <a:cubicBezTo>
                      <a:pt x="263171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563D82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D7E21B6-5609-94F7-060D-879429963AF2}"/>
                  </a:ext>
                </a:extLst>
              </p:cNvPr>
              <p:cNvSpPr txBox="1"/>
              <p:nvPr userDrawn="1"/>
            </p:nvSpPr>
            <p:spPr>
              <a:xfrm>
                <a:off x="8896435" y="5649730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563D8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73" name="Text Placeholder 21">
                <a:extLst>
                  <a:ext uri="{FF2B5EF4-FFF2-40B4-BE49-F238E27FC236}">
                    <a16:creationId xmlns:a16="http://schemas.microsoft.com/office/drawing/2014/main" id="{48ECDF5C-5A10-7E65-5D5A-0523F9D772D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818658" y="5434470"/>
                <a:ext cx="771672" cy="22833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563D82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563D82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73%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3D82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ACB27AA8-B21A-0749-53F6-F8C1B5540FEF}"/>
              </a:ext>
            </a:extLst>
          </p:cNvPr>
          <p:cNvGrpSpPr/>
          <p:nvPr/>
        </p:nvGrpSpPr>
        <p:grpSpPr>
          <a:xfrm>
            <a:off x="9796443" y="1915206"/>
            <a:ext cx="2193085" cy="910251"/>
            <a:chOff x="9796443" y="1915206"/>
            <a:chExt cx="2193085" cy="910251"/>
          </a:xfrm>
        </p:grpSpPr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7D3A8A75-59AD-7EF4-8B5B-3B51FD04BE44}"/>
                </a:ext>
              </a:extLst>
            </p:cNvPr>
            <p:cNvGrpSpPr/>
            <p:nvPr userDrawn="1"/>
          </p:nvGrpSpPr>
          <p:grpSpPr>
            <a:xfrm>
              <a:off x="9838614" y="1915206"/>
              <a:ext cx="2029452" cy="273215"/>
              <a:chOff x="9838614" y="1933648"/>
              <a:chExt cx="2029452" cy="273215"/>
            </a:xfrm>
          </p:grpSpPr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F9B125A5-8BCD-E518-392A-FEFF751041F3}"/>
                  </a:ext>
                </a:extLst>
              </p:cNvPr>
              <p:cNvSpPr/>
              <p:nvPr/>
            </p:nvSpPr>
            <p:spPr>
              <a:xfrm>
                <a:off x="9843540" y="1933648"/>
                <a:ext cx="2024526" cy="273215"/>
              </a:xfrm>
              <a:custGeom>
                <a:avLst/>
                <a:gdLst>
                  <a:gd name="connsiteX0" fmla="*/ 2024527 w 2024526"/>
                  <a:gd name="connsiteY0" fmla="*/ 273215 h 273215"/>
                  <a:gd name="connsiteX1" fmla="*/ 2024527 w 2024526"/>
                  <a:gd name="connsiteY1" fmla="*/ 128559 h 273215"/>
                  <a:gd name="connsiteX2" fmla="*/ 1895946 w 2024526"/>
                  <a:gd name="connsiteY2" fmla="*/ 0 h 273215"/>
                  <a:gd name="connsiteX3" fmla="*/ 128581 w 2024526"/>
                  <a:gd name="connsiteY3" fmla="*/ 0 h 273215"/>
                  <a:gd name="connsiteX4" fmla="*/ 0 w 2024526"/>
                  <a:gd name="connsiteY4" fmla="*/ 128559 h 273215"/>
                  <a:gd name="connsiteX5" fmla="*/ 0 w 2024526"/>
                  <a:gd name="connsiteY5" fmla="*/ 273215 h 273215"/>
                  <a:gd name="connsiteX6" fmla="*/ 2024527 w 2024526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4526" h="273215">
                    <a:moveTo>
                      <a:pt x="2024527" y="273215"/>
                    </a:moveTo>
                    <a:lnTo>
                      <a:pt x="2024527" y="128559"/>
                    </a:lnTo>
                    <a:cubicBezTo>
                      <a:pt x="2024527" y="57591"/>
                      <a:pt x="1966926" y="0"/>
                      <a:pt x="189594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4527" y="273215"/>
                    </a:lnTo>
                    <a:close/>
                  </a:path>
                </a:pathLst>
              </a:custGeom>
              <a:solidFill>
                <a:srgbClr val="B6465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5628D7E9-0956-5AC5-676C-0A744BA63235}"/>
                  </a:ext>
                </a:extLst>
              </p:cNvPr>
              <p:cNvSpPr txBox="1"/>
              <p:nvPr userDrawn="1"/>
            </p:nvSpPr>
            <p:spPr>
              <a:xfrm>
                <a:off x="9838614" y="1958669"/>
                <a:ext cx="185849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Africa (AFR)</a:t>
                </a:r>
              </a:p>
            </p:txBody>
          </p:sp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1F6B12B7-1F35-7F23-F396-C6E052D262FF}"/>
                </a:ext>
              </a:extLst>
            </p:cNvPr>
            <p:cNvGrpSpPr/>
            <p:nvPr userDrawn="1"/>
          </p:nvGrpSpPr>
          <p:grpSpPr>
            <a:xfrm>
              <a:off x="9796443" y="2301278"/>
              <a:ext cx="1167404" cy="219379"/>
              <a:chOff x="9796443" y="2301278"/>
              <a:chExt cx="1167404" cy="219379"/>
            </a:xfrm>
          </p:grpSpPr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025A3D76-76E3-4D20-C48A-27DA97B684FE}"/>
                  </a:ext>
                </a:extLst>
              </p:cNvPr>
              <p:cNvSpPr/>
              <p:nvPr userDrawn="1"/>
            </p:nvSpPr>
            <p:spPr>
              <a:xfrm>
                <a:off x="9842973" y="2328053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B6465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F6D07857-A654-FB21-15FE-DDA57846F3F3}"/>
                  </a:ext>
                </a:extLst>
              </p:cNvPr>
              <p:cNvSpPr txBox="1"/>
              <p:nvPr userDrawn="1"/>
            </p:nvSpPr>
            <p:spPr>
              <a:xfrm>
                <a:off x="9796443" y="2305213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74" name="Text Placeholder 22">
                <a:extLst>
                  <a:ext uri="{FF2B5EF4-FFF2-40B4-BE49-F238E27FC236}">
                    <a16:creationId xmlns:a16="http://schemas.microsoft.com/office/drawing/2014/main" id="{B964B257-54F8-4723-BEA4-D345DD4EE66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2301278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59.5 million</a:t>
                </a:r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40427A4D-A482-433F-F1BE-A2D017259A05}"/>
                </a:ext>
              </a:extLst>
            </p:cNvPr>
            <p:cNvGrpSpPr/>
            <p:nvPr userDrawn="1"/>
          </p:nvGrpSpPr>
          <p:grpSpPr>
            <a:xfrm>
              <a:off x="9796443" y="2609974"/>
              <a:ext cx="1167404" cy="215483"/>
              <a:chOff x="9796443" y="2609974"/>
              <a:chExt cx="1167404" cy="215483"/>
            </a:xfrm>
          </p:grpSpPr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4954A86A-53AB-9449-A26C-9B88BFBC72BC}"/>
                  </a:ext>
                </a:extLst>
              </p:cNvPr>
              <p:cNvSpPr/>
              <p:nvPr userDrawn="1"/>
            </p:nvSpPr>
            <p:spPr>
              <a:xfrm>
                <a:off x="9842973" y="2633238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C87487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0FCC2F9A-166B-0B7F-1A41-65F5E6F45439}"/>
                  </a:ext>
                </a:extLst>
              </p:cNvPr>
              <p:cNvSpPr txBox="1"/>
              <p:nvPr userDrawn="1"/>
            </p:nvSpPr>
            <p:spPr>
              <a:xfrm>
                <a:off x="9796443" y="2610013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75" name="Text Placeholder 23">
                <a:extLst>
                  <a:ext uri="{FF2B5EF4-FFF2-40B4-BE49-F238E27FC236}">
                    <a16:creationId xmlns:a16="http://schemas.microsoft.com/office/drawing/2014/main" id="{D2A875F1-F1CD-CFCA-3140-24964DF79FB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2609974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24.6 million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08185C2E-E8D2-2DC2-7ED1-E5CA6F3FE26A}"/>
                </a:ext>
              </a:extLst>
            </p:cNvPr>
            <p:cNvGrpSpPr/>
            <p:nvPr userDrawn="1"/>
          </p:nvGrpSpPr>
          <p:grpSpPr>
            <a:xfrm>
              <a:off x="10979111" y="2275409"/>
              <a:ext cx="1010417" cy="472229"/>
              <a:chOff x="10979111" y="2275409"/>
              <a:chExt cx="1010417" cy="472229"/>
            </a:xfrm>
          </p:grpSpPr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3C172E8B-F4AB-95EE-EBB9-A17957751A73}"/>
                  </a:ext>
                </a:extLst>
              </p:cNvPr>
              <p:cNvSpPr/>
              <p:nvPr/>
            </p:nvSpPr>
            <p:spPr>
              <a:xfrm>
                <a:off x="10979111" y="2372606"/>
                <a:ext cx="263171" cy="269134"/>
              </a:xfrm>
              <a:custGeom>
                <a:avLst/>
                <a:gdLst>
                  <a:gd name="connsiteX0" fmla="*/ 186976 w 263171"/>
                  <a:gd name="connsiteY0" fmla="*/ 152706 h 269134"/>
                  <a:gd name="connsiteX1" fmla="*/ 174957 w 263171"/>
                  <a:gd name="connsiteY1" fmla="*/ 165063 h 269134"/>
                  <a:gd name="connsiteX2" fmla="*/ 132777 w 263171"/>
                  <a:gd name="connsiteY2" fmla="*/ 121303 h 269134"/>
                  <a:gd name="connsiteX3" fmla="*/ 130395 w 263171"/>
                  <a:gd name="connsiteY3" fmla="*/ 121303 h 269134"/>
                  <a:gd name="connsiteX4" fmla="*/ 88216 w 263171"/>
                  <a:gd name="connsiteY4" fmla="*/ 165063 h 269134"/>
                  <a:gd name="connsiteX5" fmla="*/ 76196 w 263171"/>
                  <a:gd name="connsiteY5" fmla="*/ 152706 h 269134"/>
                  <a:gd name="connsiteX6" fmla="*/ 76196 w 263171"/>
                  <a:gd name="connsiteY6" fmla="*/ 150325 h 269134"/>
                  <a:gd name="connsiteX7" fmla="*/ 130509 w 263171"/>
                  <a:gd name="connsiteY7" fmla="*/ 94662 h 269134"/>
                  <a:gd name="connsiteX8" fmla="*/ 132890 w 263171"/>
                  <a:gd name="connsiteY8" fmla="*/ 94662 h 269134"/>
                  <a:gd name="connsiteX9" fmla="*/ 187202 w 263171"/>
                  <a:gd name="connsiteY9" fmla="*/ 150325 h 269134"/>
                  <a:gd name="connsiteX10" fmla="*/ 187202 w 263171"/>
                  <a:gd name="connsiteY10" fmla="*/ 152706 h 269134"/>
                  <a:gd name="connsiteX11" fmla="*/ 224620 w 263171"/>
                  <a:gd name="connsiteY11" fmla="*/ 39452 h 269134"/>
                  <a:gd name="connsiteX12" fmla="*/ 131869 w 263171"/>
                  <a:gd name="connsiteY12" fmla="*/ 0 h 269134"/>
                  <a:gd name="connsiteX13" fmla="*/ 38552 w 263171"/>
                  <a:gd name="connsiteY13" fmla="*/ 39452 h 269134"/>
                  <a:gd name="connsiteX14" fmla="*/ 0 w 263171"/>
                  <a:gd name="connsiteY14" fmla="*/ 134567 h 269134"/>
                  <a:gd name="connsiteX15" fmla="*/ 38552 w 263171"/>
                  <a:gd name="connsiteY15" fmla="*/ 229682 h 269134"/>
                  <a:gd name="connsiteX16" fmla="*/ 131869 w 263171"/>
                  <a:gd name="connsiteY16" fmla="*/ 269134 h 269134"/>
                  <a:gd name="connsiteX17" fmla="*/ 224620 w 263171"/>
                  <a:gd name="connsiteY17" fmla="*/ 229682 h 269134"/>
                  <a:gd name="connsiteX18" fmla="*/ 263172 w 263171"/>
                  <a:gd name="connsiteY18" fmla="*/ 134567 h 269134"/>
                  <a:gd name="connsiteX19" fmla="*/ 224620 w 263171"/>
                  <a:gd name="connsiteY19" fmla="*/ 39452 h 26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134">
                    <a:moveTo>
                      <a:pt x="186976" y="152706"/>
                    </a:moveTo>
                    <a:lnTo>
                      <a:pt x="174957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50"/>
                      <a:pt x="130395" y="121303"/>
                    </a:cubicBezTo>
                    <a:lnTo>
                      <a:pt x="88216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9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567"/>
                    </a:cubicBezTo>
                    <a:cubicBezTo>
                      <a:pt x="0" y="171638"/>
                      <a:pt x="14854" y="205422"/>
                      <a:pt x="38552" y="229682"/>
                    </a:cubicBezTo>
                    <a:cubicBezTo>
                      <a:pt x="62703" y="253943"/>
                      <a:pt x="95132" y="269134"/>
                      <a:pt x="131869" y="269134"/>
                    </a:cubicBezTo>
                    <a:cubicBezTo>
                      <a:pt x="168607" y="269134"/>
                      <a:pt x="201035" y="253943"/>
                      <a:pt x="224620" y="229682"/>
                    </a:cubicBezTo>
                    <a:cubicBezTo>
                      <a:pt x="248318" y="205422"/>
                      <a:pt x="263172" y="171638"/>
                      <a:pt x="263172" y="134567"/>
                    </a:cubicBezTo>
                    <a:cubicBezTo>
                      <a:pt x="263172" y="97496"/>
                      <a:pt x="248318" y="63712"/>
                      <a:pt x="224620" y="39452"/>
                    </a:cubicBezTo>
                  </a:path>
                </a:pathLst>
              </a:custGeom>
              <a:solidFill>
                <a:srgbClr val="B6465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90A9668B-A093-1CFA-116D-74CA05797E04}"/>
                  </a:ext>
                </a:extLst>
              </p:cNvPr>
              <p:cNvSpPr txBox="1"/>
              <p:nvPr userDrawn="1"/>
            </p:nvSpPr>
            <p:spPr>
              <a:xfrm>
                <a:off x="11278128" y="2501417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B6465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76" name="Text Placeholder 24">
                <a:extLst>
                  <a:ext uri="{FF2B5EF4-FFF2-40B4-BE49-F238E27FC236}">
                    <a16:creationId xmlns:a16="http://schemas.microsoft.com/office/drawing/2014/main" id="{9534F062-A04E-9542-FB64-0912FB4B78D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1200351" y="2275409"/>
                <a:ext cx="789177" cy="239914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B6465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6465F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142%</a:t>
                </a:r>
              </a:p>
            </p:txBody>
          </p:sp>
        </p:grp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2DE0C241-A17A-C361-D66A-A726AEF5789B}"/>
              </a:ext>
            </a:extLst>
          </p:cNvPr>
          <p:cNvGrpSpPr/>
          <p:nvPr/>
        </p:nvGrpSpPr>
        <p:grpSpPr>
          <a:xfrm>
            <a:off x="9796443" y="2981275"/>
            <a:ext cx="2141249" cy="897478"/>
            <a:chOff x="9796443" y="2981275"/>
            <a:chExt cx="2141249" cy="897478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3E3B4C28-F742-B4F6-9B89-43C13FAFDB44}"/>
                </a:ext>
              </a:extLst>
            </p:cNvPr>
            <p:cNvGrpSpPr/>
            <p:nvPr userDrawn="1"/>
          </p:nvGrpSpPr>
          <p:grpSpPr>
            <a:xfrm>
              <a:off x="9829600" y="2981275"/>
              <a:ext cx="2043693" cy="273215"/>
              <a:chOff x="9829600" y="2981275"/>
              <a:chExt cx="2043693" cy="273215"/>
            </a:xfrm>
          </p:grpSpPr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ABB0CD6E-0BE2-4FFF-34EB-825D10706BA2}"/>
                  </a:ext>
                </a:extLst>
              </p:cNvPr>
              <p:cNvSpPr/>
              <p:nvPr/>
            </p:nvSpPr>
            <p:spPr>
              <a:xfrm>
                <a:off x="9843540" y="2981275"/>
                <a:ext cx="2024526" cy="273215"/>
              </a:xfrm>
              <a:custGeom>
                <a:avLst/>
                <a:gdLst>
                  <a:gd name="connsiteX0" fmla="*/ 2024527 w 2024526"/>
                  <a:gd name="connsiteY0" fmla="*/ 273215 h 273215"/>
                  <a:gd name="connsiteX1" fmla="*/ 2024527 w 2024526"/>
                  <a:gd name="connsiteY1" fmla="*/ 128559 h 273215"/>
                  <a:gd name="connsiteX2" fmla="*/ 1895946 w 2024526"/>
                  <a:gd name="connsiteY2" fmla="*/ 0 h 273215"/>
                  <a:gd name="connsiteX3" fmla="*/ 128581 w 2024526"/>
                  <a:gd name="connsiteY3" fmla="*/ 0 h 273215"/>
                  <a:gd name="connsiteX4" fmla="*/ 0 w 2024526"/>
                  <a:gd name="connsiteY4" fmla="*/ 128559 h 273215"/>
                  <a:gd name="connsiteX5" fmla="*/ 0 w 2024526"/>
                  <a:gd name="connsiteY5" fmla="*/ 273215 h 273215"/>
                  <a:gd name="connsiteX6" fmla="*/ 2024527 w 2024526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4526" h="273215">
                    <a:moveTo>
                      <a:pt x="2024527" y="273215"/>
                    </a:moveTo>
                    <a:lnTo>
                      <a:pt x="2024527" y="128559"/>
                    </a:lnTo>
                    <a:cubicBezTo>
                      <a:pt x="2024527" y="57591"/>
                      <a:pt x="1966926" y="0"/>
                      <a:pt x="189594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4527" y="273215"/>
                    </a:lnTo>
                    <a:close/>
                  </a:path>
                </a:pathLst>
              </a:custGeom>
              <a:solidFill>
                <a:srgbClr val="8859AD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336F7F83-13D1-1757-938F-20FA9EB3DB8E}"/>
                  </a:ext>
                </a:extLst>
              </p:cNvPr>
              <p:cNvSpPr txBox="1"/>
              <p:nvPr userDrawn="1"/>
            </p:nvSpPr>
            <p:spPr>
              <a:xfrm>
                <a:off x="9829600" y="3013745"/>
                <a:ext cx="204369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Middle-East and North Africa (MENA)</a:t>
                </a:r>
              </a:p>
            </p:txBody>
          </p:sp>
        </p:grpSp>
        <p:sp>
          <p:nvSpPr>
            <p:cNvPr id="429" name="Text Placeholder 25">
              <a:extLst>
                <a:ext uri="{FF2B5EF4-FFF2-40B4-BE49-F238E27FC236}">
                  <a16:creationId xmlns:a16="http://schemas.microsoft.com/office/drawing/2014/main" id="{B49472A8-B4BC-1DF5-0E58-76CE3CF69E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183785" y="3463115"/>
              <a:ext cx="789177" cy="17430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4B72FDB-4F28-BE4C-DE2C-E86AF98DC84B}"/>
                </a:ext>
              </a:extLst>
            </p:cNvPr>
            <p:cNvGrpSpPr/>
            <p:nvPr userDrawn="1"/>
          </p:nvGrpSpPr>
          <p:grpSpPr>
            <a:xfrm>
              <a:off x="9796443" y="3354574"/>
              <a:ext cx="1167404" cy="219379"/>
              <a:chOff x="9796443" y="3354574"/>
              <a:chExt cx="1167404" cy="219379"/>
            </a:xfrm>
          </p:grpSpPr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538D49A9-6AF1-B9E0-5F39-6E113B1C46C3}"/>
                  </a:ext>
                </a:extLst>
              </p:cNvPr>
              <p:cNvSpPr/>
              <p:nvPr userDrawn="1"/>
            </p:nvSpPr>
            <p:spPr>
              <a:xfrm>
                <a:off x="9842973" y="3375680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8859AD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B503CFE7-4ABF-52FA-07D1-4B7D8EF472CE}"/>
                  </a:ext>
                </a:extLst>
              </p:cNvPr>
              <p:cNvSpPr txBox="1"/>
              <p:nvPr userDrawn="1"/>
            </p:nvSpPr>
            <p:spPr>
              <a:xfrm>
                <a:off x="9796443" y="3358509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77" name="Text Placeholder 25">
                <a:extLst>
                  <a:ext uri="{FF2B5EF4-FFF2-40B4-BE49-F238E27FC236}">
                    <a16:creationId xmlns:a16="http://schemas.microsoft.com/office/drawing/2014/main" id="{7B0FAAED-4AE9-84E3-6965-192E56BCE75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3354574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162.6 million</a:t>
                </a:r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ACB4D20A-AD31-EE1D-0FB5-93DDFA3F4BD3}"/>
                </a:ext>
              </a:extLst>
            </p:cNvPr>
            <p:cNvGrpSpPr/>
            <p:nvPr userDrawn="1"/>
          </p:nvGrpSpPr>
          <p:grpSpPr>
            <a:xfrm>
              <a:off x="9796443" y="3663270"/>
              <a:ext cx="1167404" cy="215483"/>
              <a:chOff x="9796443" y="3663270"/>
              <a:chExt cx="1167404" cy="215483"/>
            </a:xfrm>
          </p:grpSpPr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8DA281AE-A4FC-B8BB-FB56-3C6607F421CF}"/>
                  </a:ext>
                </a:extLst>
              </p:cNvPr>
              <p:cNvSpPr/>
              <p:nvPr userDrawn="1"/>
            </p:nvSpPr>
            <p:spPr>
              <a:xfrm>
                <a:off x="9842973" y="3680865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A683C2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4B1394B7-AEFA-5630-ACCB-C7A47DF0070C}"/>
                  </a:ext>
                </a:extLst>
              </p:cNvPr>
              <p:cNvSpPr txBox="1"/>
              <p:nvPr userDrawn="1"/>
            </p:nvSpPr>
            <p:spPr>
              <a:xfrm>
                <a:off x="9796443" y="3663309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78" name="Text Placeholder 26">
                <a:extLst>
                  <a:ext uri="{FF2B5EF4-FFF2-40B4-BE49-F238E27FC236}">
                    <a16:creationId xmlns:a16="http://schemas.microsoft.com/office/drawing/2014/main" id="{7BBC025D-2B02-CC13-1729-71BACBF1E9B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3663270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84.7 million</a:t>
                </a:r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1A917247-28E4-5EE0-A60B-FED52E49E8D0}"/>
                </a:ext>
              </a:extLst>
            </p:cNvPr>
            <p:cNvGrpSpPr/>
            <p:nvPr userDrawn="1"/>
          </p:nvGrpSpPr>
          <p:grpSpPr>
            <a:xfrm>
              <a:off x="10977070" y="3339453"/>
              <a:ext cx="960622" cy="461481"/>
              <a:chOff x="10977070" y="3339453"/>
              <a:chExt cx="960622" cy="461481"/>
            </a:xfrm>
          </p:grpSpPr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12B41BCF-3B11-3736-E2AF-5DC690B00271}"/>
                  </a:ext>
                </a:extLst>
              </p:cNvPr>
              <p:cNvSpPr/>
              <p:nvPr/>
            </p:nvSpPr>
            <p:spPr>
              <a:xfrm>
                <a:off x="10977070" y="3420234"/>
                <a:ext cx="263171" cy="269360"/>
              </a:xfrm>
              <a:custGeom>
                <a:avLst/>
                <a:gdLst>
                  <a:gd name="connsiteX0" fmla="*/ 186976 w 263171"/>
                  <a:gd name="connsiteY0" fmla="*/ 152706 h 269360"/>
                  <a:gd name="connsiteX1" fmla="*/ 174956 w 263171"/>
                  <a:gd name="connsiteY1" fmla="*/ 165063 h 269360"/>
                  <a:gd name="connsiteX2" fmla="*/ 132777 w 263171"/>
                  <a:gd name="connsiteY2" fmla="*/ 121303 h 269360"/>
                  <a:gd name="connsiteX3" fmla="*/ 130395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9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0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2 w 263171"/>
                  <a:gd name="connsiteY18" fmla="*/ 134680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6" y="152706"/>
                    </a:moveTo>
                    <a:lnTo>
                      <a:pt x="174956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49"/>
                      <a:pt x="130395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8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0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2" y="171752"/>
                      <a:pt x="263172" y="134680"/>
                    </a:cubicBezTo>
                    <a:cubicBezTo>
                      <a:pt x="263172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8859AD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FAF4845D-50F5-A5C2-AFC0-423A6132373E}"/>
                  </a:ext>
                </a:extLst>
              </p:cNvPr>
              <p:cNvSpPr txBox="1"/>
              <p:nvPr userDrawn="1"/>
            </p:nvSpPr>
            <p:spPr>
              <a:xfrm>
                <a:off x="11278128" y="3554713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8859AD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79" name="Text Placeholder 27">
                <a:extLst>
                  <a:ext uri="{FF2B5EF4-FFF2-40B4-BE49-F238E27FC236}">
                    <a16:creationId xmlns:a16="http://schemas.microsoft.com/office/drawing/2014/main" id="{C68381F6-8E4E-BB40-E280-25FE6975615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1234682" y="3339453"/>
                <a:ext cx="703010" cy="22833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8859AD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8859AD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92%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859AD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1F962E3E-DF23-6B88-AB86-25CC52B78554}"/>
              </a:ext>
            </a:extLst>
          </p:cNvPr>
          <p:cNvGrpSpPr/>
          <p:nvPr/>
        </p:nvGrpSpPr>
        <p:grpSpPr>
          <a:xfrm>
            <a:off x="9796443" y="4029017"/>
            <a:ext cx="2141249" cy="891457"/>
            <a:chOff x="9796443" y="4029017"/>
            <a:chExt cx="2141249" cy="891457"/>
          </a:xfrm>
        </p:grpSpPr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20D3A01E-E8E0-E638-9F37-9C750E89E4DB}"/>
                </a:ext>
              </a:extLst>
            </p:cNvPr>
            <p:cNvGrpSpPr/>
            <p:nvPr userDrawn="1"/>
          </p:nvGrpSpPr>
          <p:grpSpPr>
            <a:xfrm>
              <a:off x="9838614" y="4029017"/>
              <a:ext cx="2030133" cy="273215"/>
              <a:chOff x="9838614" y="4029017"/>
              <a:chExt cx="2030133" cy="273215"/>
            </a:xfrm>
          </p:grpSpPr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48917B3B-88BE-F0F8-6509-89C596F6AD27}"/>
                  </a:ext>
                </a:extLst>
              </p:cNvPr>
              <p:cNvSpPr/>
              <p:nvPr/>
            </p:nvSpPr>
            <p:spPr>
              <a:xfrm>
                <a:off x="9843540" y="4029017"/>
                <a:ext cx="2025207" cy="273215"/>
              </a:xfrm>
              <a:custGeom>
                <a:avLst/>
                <a:gdLst>
                  <a:gd name="connsiteX0" fmla="*/ 2025207 w 2025207"/>
                  <a:gd name="connsiteY0" fmla="*/ 273215 h 273215"/>
                  <a:gd name="connsiteX1" fmla="*/ 2025207 w 2025207"/>
                  <a:gd name="connsiteY1" fmla="*/ 128559 h 273215"/>
                  <a:gd name="connsiteX2" fmla="*/ 1896626 w 2025207"/>
                  <a:gd name="connsiteY2" fmla="*/ 0 h 273215"/>
                  <a:gd name="connsiteX3" fmla="*/ 128581 w 2025207"/>
                  <a:gd name="connsiteY3" fmla="*/ 0 h 273215"/>
                  <a:gd name="connsiteX4" fmla="*/ 0 w 2025207"/>
                  <a:gd name="connsiteY4" fmla="*/ 128559 h 273215"/>
                  <a:gd name="connsiteX5" fmla="*/ 0 w 2025207"/>
                  <a:gd name="connsiteY5" fmla="*/ 273215 h 273215"/>
                  <a:gd name="connsiteX6" fmla="*/ 2025207 w 2025207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207" h="273215">
                    <a:moveTo>
                      <a:pt x="2025207" y="273215"/>
                    </a:moveTo>
                    <a:lnTo>
                      <a:pt x="2025207" y="128559"/>
                    </a:lnTo>
                    <a:cubicBezTo>
                      <a:pt x="2025207" y="57591"/>
                      <a:pt x="1967606" y="0"/>
                      <a:pt x="189662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207" y="273215"/>
                    </a:lnTo>
                    <a:close/>
                  </a:path>
                </a:pathLst>
              </a:custGeom>
              <a:solidFill>
                <a:srgbClr val="1E9999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3DF646AA-BFD1-A70C-09BD-59D1BB3E1732}"/>
                  </a:ext>
                </a:extLst>
              </p:cNvPr>
              <p:cNvSpPr txBox="1"/>
              <p:nvPr userDrawn="1"/>
            </p:nvSpPr>
            <p:spPr>
              <a:xfrm>
                <a:off x="9838614" y="4060773"/>
                <a:ext cx="20239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South and Central America (SACA)</a:t>
                </a:r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75E855A6-93E0-E062-3BF6-8217EE996B36}"/>
                </a:ext>
              </a:extLst>
            </p:cNvPr>
            <p:cNvGrpSpPr/>
            <p:nvPr userDrawn="1"/>
          </p:nvGrpSpPr>
          <p:grpSpPr>
            <a:xfrm>
              <a:off x="9796443" y="4396295"/>
              <a:ext cx="1167404" cy="219379"/>
              <a:chOff x="9796443" y="4396295"/>
              <a:chExt cx="1167404" cy="219379"/>
            </a:xfrm>
          </p:grpSpPr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412C6628-C656-CE65-2184-7A5E2D141BDF}"/>
                  </a:ext>
                </a:extLst>
              </p:cNvPr>
              <p:cNvSpPr/>
              <p:nvPr userDrawn="1"/>
            </p:nvSpPr>
            <p:spPr>
              <a:xfrm>
                <a:off x="9843539" y="4423308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1E9999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5A06ED30-DABC-CC60-325B-F0EF7CDF9D1E}"/>
                  </a:ext>
                </a:extLst>
              </p:cNvPr>
              <p:cNvSpPr txBox="1"/>
              <p:nvPr userDrawn="1"/>
            </p:nvSpPr>
            <p:spPr>
              <a:xfrm>
                <a:off x="9796443" y="4400230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80" name="Text Placeholder 28">
                <a:extLst>
                  <a:ext uri="{FF2B5EF4-FFF2-40B4-BE49-F238E27FC236}">
                    <a16:creationId xmlns:a16="http://schemas.microsoft.com/office/drawing/2014/main" id="{72E22AE6-3BA8-F337-D033-D9C8110DB82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4396295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51.5 million</a:t>
                </a:r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D646E4A1-57AE-CC72-9314-B3AC6F2FB1D6}"/>
                </a:ext>
              </a:extLst>
            </p:cNvPr>
            <p:cNvGrpSpPr/>
            <p:nvPr userDrawn="1"/>
          </p:nvGrpSpPr>
          <p:grpSpPr>
            <a:xfrm>
              <a:off x="9796443" y="4704991"/>
              <a:ext cx="1167404" cy="215483"/>
              <a:chOff x="9796443" y="4704991"/>
              <a:chExt cx="1167404" cy="215483"/>
            </a:xfrm>
          </p:grpSpPr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20829F32-2920-E756-909C-6A8B7D491EF5}"/>
                  </a:ext>
                </a:extLst>
              </p:cNvPr>
              <p:cNvSpPr/>
              <p:nvPr userDrawn="1"/>
            </p:nvSpPr>
            <p:spPr>
              <a:xfrm>
                <a:off x="9843539" y="4728493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56B2B2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D4C9601F-F794-2BBB-644D-8DDA85107B82}"/>
                  </a:ext>
                </a:extLst>
              </p:cNvPr>
              <p:cNvSpPr txBox="1"/>
              <p:nvPr userDrawn="1"/>
            </p:nvSpPr>
            <p:spPr>
              <a:xfrm>
                <a:off x="9796443" y="4705030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81" name="Text Placeholder 29">
                <a:extLst>
                  <a:ext uri="{FF2B5EF4-FFF2-40B4-BE49-F238E27FC236}">
                    <a16:creationId xmlns:a16="http://schemas.microsoft.com/office/drawing/2014/main" id="{7A195E67-B562-980B-EF82-A84456F73A9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4704991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35.4 million</a:t>
                </a:r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9134FF5D-F114-669B-CAE6-538346684101}"/>
                </a:ext>
              </a:extLst>
            </p:cNvPr>
            <p:cNvGrpSpPr/>
            <p:nvPr userDrawn="1"/>
          </p:nvGrpSpPr>
          <p:grpSpPr>
            <a:xfrm>
              <a:off x="10977070" y="4381174"/>
              <a:ext cx="960622" cy="461481"/>
              <a:chOff x="10977070" y="4381174"/>
              <a:chExt cx="960622" cy="461481"/>
            </a:xfrm>
          </p:grpSpPr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B30D06C7-5B60-98BF-8C21-3653CF85208E}"/>
                  </a:ext>
                </a:extLst>
              </p:cNvPr>
              <p:cNvSpPr/>
              <p:nvPr/>
            </p:nvSpPr>
            <p:spPr>
              <a:xfrm>
                <a:off x="10977070" y="4467862"/>
                <a:ext cx="263171" cy="269360"/>
              </a:xfrm>
              <a:custGeom>
                <a:avLst/>
                <a:gdLst>
                  <a:gd name="connsiteX0" fmla="*/ 186976 w 263171"/>
                  <a:gd name="connsiteY0" fmla="*/ 152706 h 269360"/>
                  <a:gd name="connsiteX1" fmla="*/ 174956 w 263171"/>
                  <a:gd name="connsiteY1" fmla="*/ 165063 h 269360"/>
                  <a:gd name="connsiteX2" fmla="*/ 132777 w 263171"/>
                  <a:gd name="connsiteY2" fmla="*/ 121303 h 269360"/>
                  <a:gd name="connsiteX3" fmla="*/ 130395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9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2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6" y="152706"/>
                    </a:moveTo>
                    <a:lnTo>
                      <a:pt x="174956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50"/>
                      <a:pt x="130395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9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3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2" y="171752"/>
                      <a:pt x="263172" y="134681"/>
                    </a:cubicBezTo>
                    <a:cubicBezTo>
                      <a:pt x="263172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1E9999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EADEE353-E69A-B97D-A475-4BB911876862}"/>
                  </a:ext>
                </a:extLst>
              </p:cNvPr>
              <p:cNvSpPr txBox="1"/>
              <p:nvPr userDrawn="1"/>
            </p:nvSpPr>
            <p:spPr>
              <a:xfrm>
                <a:off x="11278128" y="4596434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1E9999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82" name="Text Placeholder 30">
                <a:extLst>
                  <a:ext uri="{FF2B5EF4-FFF2-40B4-BE49-F238E27FC236}">
                    <a16:creationId xmlns:a16="http://schemas.microsoft.com/office/drawing/2014/main" id="{CFC0BC01-222C-CA2C-E3B6-5F21FE41832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1234682" y="4381174"/>
                <a:ext cx="703010" cy="22833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1E9999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E9999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45%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E9999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4EE24FAA-CCBA-207E-119E-5B96E4760DD9}"/>
              </a:ext>
            </a:extLst>
          </p:cNvPr>
          <p:cNvGrpSpPr/>
          <p:nvPr/>
        </p:nvGrpSpPr>
        <p:grpSpPr>
          <a:xfrm>
            <a:off x="9796443" y="5076644"/>
            <a:ext cx="2175580" cy="897126"/>
            <a:chOff x="9796443" y="5076644"/>
            <a:chExt cx="2175580" cy="897126"/>
          </a:xfrm>
        </p:grpSpPr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9D34E00A-0371-10A5-F745-8DAF3E40DAF5}"/>
                </a:ext>
              </a:extLst>
            </p:cNvPr>
            <p:cNvGrpSpPr/>
            <p:nvPr/>
          </p:nvGrpSpPr>
          <p:grpSpPr>
            <a:xfrm>
              <a:off x="9843540" y="5076644"/>
              <a:ext cx="2029753" cy="273215"/>
              <a:chOff x="9843540" y="5076644"/>
              <a:chExt cx="2029753" cy="273215"/>
            </a:xfrm>
          </p:grpSpPr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F0EC228B-34DB-4C16-AFC0-A8B5F98F4B47}"/>
                  </a:ext>
                </a:extLst>
              </p:cNvPr>
              <p:cNvSpPr/>
              <p:nvPr/>
            </p:nvSpPr>
            <p:spPr>
              <a:xfrm>
                <a:off x="9843540" y="5076644"/>
                <a:ext cx="2025207" cy="273215"/>
              </a:xfrm>
              <a:custGeom>
                <a:avLst/>
                <a:gdLst>
                  <a:gd name="connsiteX0" fmla="*/ 2025207 w 2025207"/>
                  <a:gd name="connsiteY0" fmla="*/ 273215 h 273215"/>
                  <a:gd name="connsiteX1" fmla="*/ 2025207 w 2025207"/>
                  <a:gd name="connsiteY1" fmla="*/ 128559 h 273215"/>
                  <a:gd name="connsiteX2" fmla="*/ 1896626 w 2025207"/>
                  <a:gd name="connsiteY2" fmla="*/ 0 h 273215"/>
                  <a:gd name="connsiteX3" fmla="*/ 128581 w 2025207"/>
                  <a:gd name="connsiteY3" fmla="*/ 0 h 273215"/>
                  <a:gd name="connsiteX4" fmla="*/ 0 w 2025207"/>
                  <a:gd name="connsiteY4" fmla="*/ 128559 h 273215"/>
                  <a:gd name="connsiteX5" fmla="*/ 0 w 2025207"/>
                  <a:gd name="connsiteY5" fmla="*/ 273215 h 273215"/>
                  <a:gd name="connsiteX6" fmla="*/ 2025207 w 2025207"/>
                  <a:gd name="connsiteY6" fmla="*/ 273215 h 2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5207" h="273215">
                    <a:moveTo>
                      <a:pt x="2025207" y="273215"/>
                    </a:moveTo>
                    <a:lnTo>
                      <a:pt x="2025207" y="128559"/>
                    </a:lnTo>
                    <a:cubicBezTo>
                      <a:pt x="2025207" y="57591"/>
                      <a:pt x="1967606" y="0"/>
                      <a:pt x="1896626" y="0"/>
                    </a:cubicBezTo>
                    <a:lnTo>
                      <a:pt x="128581" y="0"/>
                    </a:lnTo>
                    <a:cubicBezTo>
                      <a:pt x="57600" y="0"/>
                      <a:pt x="0" y="57591"/>
                      <a:pt x="0" y="128559"/>
                    </a:cubicBezTo>
                    <a:lnTo>
                      <a:pt x="0" y="273215"/>
                    </a:lnTo>
                    <a:lnTo>
                      <a:pt x="2025207" y="273215"/>
                    </a:lnTo>
                    <a:close/>
                  </a:path>
                </a:pathLst>
              </a:custGeom>
              <a:solidFill>
                <a:srgbClr val="C8592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54B179BE-6A39-3A97-582A-EF8580ACF192}"/>
                  </a:ext>
                </a:extLst>
              </p:cNvPr>
              <p:cNvSpPr txBox="1"/>
              <p:nvPr userDrawn="1"/>
            </p:nvSpPr>
            <p:spPr>
              <a:xfrm>
                <a:off x="9849380" y="5109570"/>
                <a:ext cx="202391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i="0" spc="0" baseline="0" dirty="0">
                    <a:ln/>
                    <a:solidFill>
                      <a:srgbClr val="FFFFF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UniformBold-Regular"/>
                    <a:rtl val="0"/>
                  </a:rPr>
                  <a:t>Western Pacific (WP)</a:t>
                </a: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C3C505A9-79E9-8252-7144-F8FDE77F5DEA}"/>
                </a:ext>
              </a:extLst>
            </p:cNvPr>
            <p:cNvGrpSpPr/>
            <p:nvPr/>
          </p:nvGrpSpPr>
          <p:grpSpPr>
            <a:xfrm>
              <a:off x="9796443" y="5449591"/>
              <a:ext cx="1167404" cy="219379"/>
              <a:chOff x="9796443" y="5449591"/>
              <a:chExt cx="1167404" cy="219379"/>
            </a:xfrm>
          </p:grpSpPr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59CECAFE-5642-AF9E-AB41-2118B5B72FA1}"/>
                  </a:ext>
                </a:extLst>
              </p:cNvPr>
              <p:cNvSpPr/>
              <p:nvPr userDrawn="1"/>
            </p:nvSpPr>
            <p:spPr>
              <a:xfrm>
                <a:off x="9843539" y="5471050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C8592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0D64BBF2-F027-33D6-4BA9-1A4469A6305C}"/>
                  </a:ext>
                </a:extLst>
              </p:cNvPr>
              <p:cNvSpPr txBox="1"/>
              <p:nvPr userDrawn="1"/>
            </p:nvSpPr>
            <p:spPr>
              <a:xfrm>
                <a:off x="9796443" y="5453526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2050</a:t>
                </a:r>
              </a:p>
            </p:txBody>
          </p:sp>
          <p:sp>
            <p:nvSpPr>
              <p:cNvPr id="483" name="Text Placeholder 31">
                <a:extLst>
                  <a:ext uri="{FF2B5EF4-FFF2-40B4-BE49-F238E27FC236}">
                    <a16:creationId xmlns:a16="http://schemas.microsoft.com/office/drawing/2014/main" id="{898837F2-C064-8F5A-CE0C-181CB929460C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5449591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253.8 million</a:t>
                </a:r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A104C3DC-9901-F35B-E933-65143F620682}"/>
                </a:ext>
              </a:extLst>
            </p:cNvPr>
            <p:cNvGrpSpPr/>
            <p:nvPr/>
          </p:nvGrpSpPr>
          <p:grpSpPr>
            <a:xfrm>
              <a:off x="9796443" y="5758287"/>
              <a:ext cx="1167404" cy="215483"/>
              <a:chOff x="9796443" y="5758287"/>
              <a:chExt cx="1167404" cy="215483"/>
            </a:xfrm>
          </p:grpSpPr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F16E3181-64C1-AF58-4801-1EF812D32E98}"/>
                  </a:ext>
                </a:extLst>
              </p:cNvPr>
              <p:cNvSpPr/>
              <p:nvPr userDrawn="1"/>
            </p:nvSpPr>
            <p:spPr>
              <a:xfrm>
                <a:off x="9843539" y="5776121"/>
                <a:ext cx="335285" cy="165629"/>
              </a:xfrm>
              <a:custGeom>
                <a:avLst/>
                <a:gdLst>
                  <a:gd name="connsiteX0" fmla="*/ 0 w 335285"/>
                  <a:gd name="connsiteY0" fmla="*/ 0 h 165629"/>
                  <a:gd name="connsiteX1" fmla="*/ 335286 w 335285"/>
                  <a:gd name="connsiteY1" fmla="*/ 0 h 165629"/>
                  <a:gd name="connsiteX2" fmla="*/ 335286 w 335285"/>
                  <a:gd name="connsiteY2" fmla="*/ 165630 h 165629"/>
                  <a:gd name="connsiteX3" fmla="*/ 0 w 335285"/>
                  <a:gd name="connsiteY3" fmla="*/ 165630 h 16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85" h="165629">
                    <a:moveTo>
                      <a:pt x="0" y="0"/>
                    </a:moveTo>
                    <a:lnTo>
                      <a:pt x="335286" y="0"/>
                    </a:lnTo>
                    <a:lnTo>
                      <a:pt x="335286" y="165630"/>
                    </a:lnTo>
                    <a:lnTo>
                      <a:pt x="0" y="165630"/>
                    </a:lnTo>
                    <a:close/>
                  </a:path>
                </a:pathLst>
              </a:custGeom>
              <a:solidFill>
                <a:srgbClr val="D68363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CA068C48-1236-5C5A-F375-70B24618D5EE}"/>
                  </a:ext>
                </a:extLst>
              </p:cNvPr>
              <p:cNvSpPr txBox="1"/>
              <p:nvPr userDrawn="1"/>
            </p:nvSpPr>
            <p:spPr>
              <a:xfrm>
                <a:off x="9796443" y="5758326"/>
                <a:ext cx="4402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2024</a:t>
                </a:r>
              </a:p>
            </p:txBody>
          </p:sp>
          <p:sp>
            <p:nvSpPr>
              <p:cNvPr id="484" name="Text Placeholder 32">
                <a:extLst>
                  <a:ext uri="{FF2B5EF4-FFF2-40B4-BE49-F238E27FC236}">
                    <a16:creationId xmlns:a16="http://schemas.microsoft.com/office/drawing/2014/main" id="{78022948-A0FD-0028-4E03-F642A52338E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0174670" y="5758287"/>
                <a:ext cx="789177" cy="17430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F8A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215.4 million</a:t>
                </a:r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C6C4E75E-6779-9117-7933-9FC30F14A1EF}"/>
                </a:ext>
              </a:extLst>
            </p:cNvPr>
            <p:cNvGrpSpPr/>
            <p:nvPr/>
          </p:nvGrpSpPr>
          <p:grpSpPr>
            <a:xfrm>
              <a:off x="10977070" y="5434470"/>
              <a:ext cx="994953" cy="461481"/>
              <a:chOff x="10977070" y="5434470"/>
              <a:chExt cx="994953" cy="461481"/>
            </a:xfrm>
          </p:grpSpPr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D956AD36-84D1-1400-569B-E78E8284B938}"/>
                  </a:ext>
                </a:extLst>
              </p:cNvPr>
              <p:cNvSpPr/>
              <p:nvPr/>
            </p:nvSpPr>
            <p:spPr>
              <a:xfrm>
                <a:off x="10977070" y="5513562"/>
                <a:ext cx="263171" cy="269360"/>
              </a:xfrm>
              <a:custGeom>
                <a:avLst/>
                <a:gdLst>
                  <a:gd name="connsiteX0" fmla="*/ 186976 w 263171"/>
                  <a:gd name="connsiteY0" fmla="*/ 152706 h 269360"/>
                  <a:gd name="connsiteX1" fmla="*/ 174956 w 263171"/>
                  <a:gd name="connsiteY1" fmla="*/ 165063 h 269360"/>
                  <a:gd name="connsiteX2" fmla="*/ 132777 w 263171"/>
                  <a:gd name="connsiteY2" fmla="*/ 121303 h 269360"/>
                  <a:gd name="connsiteX3" fmla="*/ 130395 w 263171"/>
                  <a:gd name="connsiteY3" fmla="*/ 121303 h 269360"/>
                  <a:gd name="connsiteX4" fmla="*/ 88215 w 263171"/>
                  <a:gd name="connsiteY4" fmla="*/ 165063 h 269360"/>
                  <a:gd name="connsiteX5" fmla="*/ 76196 w 263171"/>
                  <a:gd name="connsiteY5" fmla="*/ 152706 h 269360"/>
                  <a:gd name="connsiteX6" fmla="*/ 76196 w 263171"/>
                  <a:gd name="connsiteY6" fmla="*/ 150325 h 269360"/>
                  <a:gd name="connsiteX7" fmla="*/ 130509 w 263171"/>
                  <a:gd name="connsiteY7" fmla="*/ 94662 h 269360"/>
                  <a:gd name="connsiteX8" fmla="*/ 132890 w 263171"/>
                  <a:gd name="connsiteY8" fmla="*/ 94662 h 269360"/>
                  <a:gd name="connsiteX9" fmla="*/ 187202 w 263171"/>
                  <a:gd name="connsiteY9" fmla="*/ 150325 h 269360"/>
                  <a:gd name="connsiteX10" fmla="*/ 187202 w 263171"/>
                  <a:gd name="connsiteY10" fmla="*/ 152706 h 269360"/>
                  <a:gd name="connsiteX11" fmla="*/ 224620 w 263171"/>
                  <a:gd name="connsiteY11" fmla="*/ 39452 h 269360"/>
                  <a:gd name="connsiteX12" fmla="*/ 131869 w 263171"/>
                  <a:gd name="connsiteY12" fmla="*/ 0 h 269360"/>
                  <a:gd name="connsiteX13" fmla="*/ 38552 w 263171"/>
                  <a:gd name="connsiteY13" fmla="*/ 39452 h 269360"/>
                  <a:gd name="connsiteX14" fmla="*/ 0 w 263171"/>
                  <a:gd name="connsiteY14" fmla="*/ 134681 h 269360"/>
                  <a:gd name="connsiteX15" fmla="*/ 38552 w 263171"/>
                  <a:gd name="connsiteY15" fmla="*/ 229796 h 269360"/>
                  <a:gd name="connsiteX16" fmla="*/ 131869 w 263171"/>
                  <a:gd name="connsiteY16" fmla="*/ 269361 h 269360"/>
                  <a:gd name="connsiteX17" fmla="*/ 224620 w 263171"/>
                  <a:gd name="connsiteY17" fmla="*/ 229796 h 269360"/>
                  <a:gd name="connsiteX18" fmla="*/ 263172 w 263171"/>
                  <a:gd name="connsiteY18" fmla="*/ 134681 h 269360"/>
                  <a:gd name="connsiteX19" fmla="*/ 224620 w 263171"/>
                  <a:gd name="connsiteY19" fmla="*/ 39452 h 26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3171" h="269360">
                    <a:moveTo>
                      <a:pt x="186976" y="152706"/>
                    </a:moveTo>
                    <a:lnTo>
                      <a:pt x="174956" y="165063"/>
                    </a:lnTo>
                    <a:lnTo>
                      <a:pt x="132777" y="121303"/>
                    </a:lnTo>
                    <a:cubicBezTo>
                      <a:pt x="132777" y="121303"/>
                      <a:pt x="131416" y="120850"/>
                      <a:pt x="130395" y="121303"/>
                    </a:cubicBezTo>
                    <a:lnTo>
                      <a:pt x="88215" y="165063"/>
                    </a:lnTo>
                    <a:lnTo>
                      <a:pt x="76196" y="152706"/>
                    </a:lnTo>
                    <a:cubicBezTo>
                      <a:pt x="76196" y="152706"/>
                      <a:pt x="75743" y="150778"/>
                      <a:pt x="76196" y="150325"/>
                    </a:cubicBezTo>
                    <a:lnTo>
                      <a:pt x="130509" y="94662"/>
                    </a:lnTo>
                    <a:cubicBezTo>
                      <a:pt x="131416" y="94208"/>
                      <a:pt x="132323" y="94208"/>
                      <a:pt x="132890" y="94662"/>
                    </a:cubicBezTo>
                    <a:lnTo>
                      <a:pt x="187202" y="150325"/>
                    </a:lnTo>
                    <a:cubicBezTo>
                      <a:pt x="187202" y="150325"/>
                      <a:pt x="187656" y="152252"/>
                      <a:pt x="187202" y="152706"/>
                    </a:cubicBezTo>
                    <a:moveTo>
                      <a:pt x="224620" y="39452"/>
                    </a:moveTo>
                    <a:cubicBezTo>
                      <a:pt x="200922" y="14738"/>
                      <a:pt x="168040" y="0"/>
                      <a:pt x="131869" y="0"/>
                    </a:cubicBezTo>
                    <a:cubicBezTo>
                      <a:pt x="95699" y="0"/>
                      <a:pt x="62703" y="14738"/>
                      <a:pt x="38552" y="39452"/>
                    </a:cubicBezTo>
                    <a:cubicBezTo>
                      <a:pt x="14854" y="63712"/>
                      <a:pt x="0" y="97496"/>
                      <a:pt x="0" y="134681"/>
                    </a:cubicBezTo>
                    <a:cubicBezTo>
                      <a:pt x="0" y="171865"/>
                      <a:pt x="14854" y="205535"/>
                      <a:pt x="38552" y="229796"/>
                    </a:cubicBezTo>
                    <a:cubicBezTo>
                      <a:pt x="62703" y="254056"/>
                      <a:pt x="95132" y="269361"/>
                      <a:pt x="131869" y="269361"/>
                    </a:cubicBezTo>
                    <a:cubicBezTo>
                      <a:pt x="168607" y="269361"/>
                      <a:pt x="201035" y="254170"/>
                      <a:pt x="224620" y="229796"/>
                    </a:cubicBezTo>
                    <a:cubicBezTo>
                      <a:pt x="248318" y="205535"/>
                      <a:pt x="263172" y="171752"/>
                      <a:pt x="263172" y="134681"/>
                    </a:cubicBezTo>
                    <a:cubicBezTo>
                      <a:pt x="263172" y="97609"/>
                      <a:pt x="248318" y="63826"/>
                      <a:pt x="224620" y="39452"/>
                    </a:cubicBezTo>
                  </a:path>
                </a:pathLst>
              </a:custGeom>
              <a:solidFill>
                <a:srgbClr val="C8592F"/>
              </a:solidFill>
              <a:ln w="11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FF647A34-64EC-FBB4-9C5D-2431C87F040D}"/>
                  </a:ext>
                </a:extLst>
              </p:cNvPr>
              <p:cNvSpPr txBox="1"/>
              <p:nvPr userDrawn="1"/>
            </p:nvSpPr>
            <p:spPr>
              <a:xfrm>
                <a:off x="11278128" y="5649730"/>
                <a:ext cx="634348" cy="246221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C8592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increase</a:t>
                </a:r>
              </a:p>
            </p:txBody>
          </p:sp>
          <p:sp>
            <p:nvSpPr>
              <p:cNvPr id="485" name="Text Placeholder 33">
                <a:extLst>
                  <a:ext uri="{FF2B5EF4-FFF2-40B4-BE49-F238E27FC236}">
                    <a16:creationId xmlns:a16="http://schemas.microsoft.com/office/drawing/2014/main" id="{798A06C6-25B0-C694-3909-B31CBAC9B926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1200351" y="5434470"/>
                <a:ext cx="771672" cy="228339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2000" b="1" i="0" kern="1200">
                    <a:solidFill>
                      <a:srgbClr val="C8592F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None/>
                  <a:defRPr sz="800" b="1" i="0" kern="1200">
                    <a:solidFill>
                      <a:srgbClr val="093F8A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4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106EE0"/>
                  </a:buClr>
                  <a:buFont typeface="Courier New" panose="02070309020205020404" pitchFamily="49" charset="0"/>
                  <a:buChar char="o"/>
                  <a:defRPr sz="1200" kern="1200">
                    <a:solidFill>
                      <a:schemeClr val="tx1"/>
                    </a:solidFill>
                    <a:latin typeface="Lucida Sans" panose="020B0602030504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106EE0"/>
                  </a:buClr>
                  <a:buSzTx/>
                  <a:buFont typeface="Courier New" panose="02070309020205020404" pitchFamily="49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C8592F"/>
                    </a:solidFill>
                    <a:effectLst/>
                    <a:uLnTx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rPr>
                  <a:t>18%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8592F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</p:grpSp>
      <p:sp>
        <p:nvSpPr>
          <p:cNvPr id="487" name="Title 1">
            <a:extLst>
              <a:ext uri="{FF2B5EF4-FFF2-40B4-BE49-F238E27FC236}">
                <a16:creationId xmlns:a16="http://schemas.microsoft.com/office/drawing/2014/main" id="{BA9DAC3F-C8C2-6EEB-5FCF-BCDBE5D2926C}"/>
              </a:ext>
            </a:extLst>
          </p:cNvPr>
          <p:cNvSpPr txBox="1">
            <a:spLocks/>
          </p:cNvSpPr>
          <p:nvPr userDrawn="1"/>
        </p:nvSpPr>
        <p:spPr>
          <a:xfrm>
            <a:off x="838200" y="61911"/>
            <a:ext cx="10515600" cy="10450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93F8A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Number of people with diabetes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93F8A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88" name="Text Placeholder 2">
            <a:extLst>
              <a:ext uri="{FF2B5EF4-FFF2-40B4-BE49-F238E27FC236}">
                <a16:creationId xmlns:a16="http://schemas.microsoft.com/office/drawing/2014/main" id="{1CEECB84-CCF5-094A-5093-3C9725CE13C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1110"/>
            <a:ext cx="9594273" cy="3651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2000" b="1" kern="120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06EE0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5C88C6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Aged 20-79 years, globally and by IDF Region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5C88C6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35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824278-9AB1-2734-16B5-00A8BF018636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Estimates and projections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C98810-C70B-C9E5-ABB5-F82F16D85088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Global number of adults (20-79 years) in millions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0F577F8-0D05-B474-DC45-B4316E4048E0}"/>
              </a:ext>
            </a:extLst>
          </p:cNvPr>
          <p:cNvSpPr txBox="1">
            <a:spLocks/>
          </p:cNvSpPr>
          <p:nvPr/>
        </p:nvSpPr>
        <p:spPr>
          <a:xfrm>
            <a:off x="1790307" y="1892282"/>
            <a:ext cx="3633340" cy="6805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17"/>
              </a:spcAft>
              <a:buNone/>
            </a:pPr>
            <a:r>
              <a:rPr lang="en-GB" sz="1200" dirty="0">
                <a:solidFill>
                  <a:srgbClr val="093F8A"/>
                </a:solidFill>
                <a:effectLst/>
              </a:rPr>
              <a:t>Estimates of the global prevalence of diabetes in the 20­–79 year age group (millions)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D0F55BB-7E9A-78EA-084B-1CEBD05D5C43}"/>
              </a:ext>
            </a:extLst>
          </p:cNvPr>
          <p:cNvSpPr txBox="1">
            <a:spLocks/>
          </p:cNvSpPr>
          <p:nvPr/>
        </p:nvSpPr>
        <p:spPr>
          <a:xfrm>
            <a:off x="6768355" y="1892281"/>
            <a:ext cx="3814298" cy="779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17"/>
              </a:spcAft>
              <a:buNone/>
            </a:pPr>
            <a:r>
              <a:rPr lang="en-GB" sz="1200" dirty="0">
                <a:solidFill>
                  <a:srgbClr val="5C88C6"/>
                </a:solidFill>
                <a:effectLst/>
              </a:rPr>
              <a:t>Projections of the global prevalence of diabetes in the 20­–79 year age group (millions)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605F37-205A-949A-FFAD-2E87E759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90308" y="2280976"/>
            <a:ext cx="9267750" cy="38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9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D7783BA-0CD9-63CF-98F8-FCE65E4B884A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Number of adults with diabetes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D51857-9F3E-C5FE-F09F-57AFB13D70D0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Age 20-79 years, 2024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E9DE8B-C263-94C4-D98B-08F3C05B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87" b="8287"/>
          <a:stretch/>
        </p:blipFill>
        <p:spPr>
          <a:xfrm>
            <a:off x="1180756" y="1188784"/>
            <a:ext cx="9830487" cy="58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46EB4A-5649-85A8-6F68-3D8BD3F1100A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2434388" cy="1224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Prevalence of diabetes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7F8341C-ED84-BF5D-649A-8751210362AD}"/>
              </a:ext>
            </a:extLst>
          </p:cNvPr>
          <p:cNvSpPr txBox="1">
            <a:spLocks/>
          </p:cNvSpPr>
          <p:nvPr/>
        </p:nvSpPr>
        <p:spPr>
          <a:xfrm>
            <a:off x="838199" y="1657017"/>
            <a:ext cx="2434389" cy="1309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By age and income group (%),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04F0B-B3CD-0608-01BD-0BD34FA674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91202" y="927652"/>
            <a:ext cx="8665923" cy="511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5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04B5-9F96-B7C2-7425-F4D04B84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4904D9-A7E4-4E30-6B9D-F90F2858FF25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Estimated age-adjusted comparative prevalence of diabetes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BF1C75-CECD-B1C9-C80E-123ACE5F97E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adults aged 20-79 years,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CC4BB2-0DA2-D88F-B3C5-D3897F6B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66" b="10866"/>
          <a:stretch/>
        </p:blipFill>
        <p:spPr>
          <a:xfrm>
            <a:off x="1193113" y="1380522"/>
            <a:ext cx="9830487" cy="544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34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Number of adults with diabetes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Adults aged 20-79 years living in urban and rural areas in 2024 and 2050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3BEA8-2085-6FA9-D2B7-C7195168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10763" y="2081469"/>
            <a:ext cx="7061024" cy="39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4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ACAFB6E-7E7F-C3D9-371E-1B35F35099FE}"/>
              </a:ext>
            </a:extLst>
          </p:cNvPr>
          <p:cNvSpPr txBox="1">
            <a:spLocks/>
          </p:cNvSpPr>
          <p:nvPr/>
        </p:nvSpPr>
        <p:spPr>
          <a:xfrm>
            <a:off x="838200" y="664030"/>
            <a:ext cx="10515600" cy="459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93F8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 dirty="0"/>
              <a:t>Top 10 countries with diabetes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C3F8C-598B-6C8F-A7F8-CEE07D8E9C7E}"/>
              </a:ext>
            </a:extLst>
          </p:cNvPr>
          <p:cNvSpPr txBox="1">
            <a:spLocks/>
          </p:cNvSpPr>
          <p:nvPr/>
        </p:nvSpPr>
        <p:spPr>
          <a:xfrm>
            <a:off x="838200" y="132522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06EE0"/>
              </a:buClr>
              <a:buFont typeface="Courier New" panose="02070309020205020404" pitchFamily="49" charset="0"/>
              <a:buNone/>
              <a:defRPr sz="1600" kern="1200">
                <a:solidFill>
                  <a:schemeClr val="bg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06EE0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00" dirty="0">
                <a:solidFill>
                  <a:srgbClr val="5C88C6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Adults aged 20-79 years and diabetes-related health expenditure, 2024 </a:t>
            </a:r>
          </a:p>
        </p:txBody>
      </p:sp>
      <p:pic>
        <p:nvPicPr>
          <p:cNvPr id="3" name="Picture 2" descr="A graph with blue and white bars&#10;&#10;AI-generated content may be incorrect.">
            <a:extLst>
              <a:ext uri="{FF2B5EF4-FFF2-40B4-BE49-F238E27FC236}">
                <a16:creationId xmlns:a16="http://schemas.microsoft.com/office/drawing/2014/main" id="{7638F863-08C7-942D-A65E-47C19A1A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57989"/>
            <a:ext cx="11106697" cy="65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8171"/>
      </p:ext>
    </p:extLst>
  </p:cSld>
  <p:clrMapOvr>
    <a:masterClrMapping/>
  </p:clrMapOvr>
</p:sld>
</file>

<file path=ppt/theme/theme1.xml><?xml version="1.0" encoding="utf-8"?>
<a:theme xmlns:a="http://schemas.openxmlformats.org/drawingml/2006/main" name="2_Dark Blu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F-Powerpoint-Template-2023" id="{96BF6659-6D8B-4FDA-9EB5-29AA460795AD}" vid="{8A666474-6DB4-489E-95E9-1F98B250B2C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Mid Blu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F-Powerpoint-Template-2023" id="{96BF6659-6D8B-4FDA-9EB5-29AA460795AD}" vid="{2F5A37F3-201E-4994-AAA3-C5FDD4D3775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IDF-Powerpoint-Template-2023</Template>
  <TotalTime>14189</TotalTime>
  <Words>1286</Words>
  <Application>Microsoft Macintosh PowerPoint</Application>
  <PresentationFormat>Widescreen</PresentationFormat>
  <Paragraphs>152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Courier New</vt:lpstr>
      <vt:lpstr>Ebrima</vt:lpstr>
      <vt:lpstr>Lucida Sans</vt:lpstr>
      <vt:lpstr>Wingdings</vt:lpstr>
      <vt:lpstr>2_Dark Blue Theme</vt:lpstr>
      <vt:lpstr>Custom Design</vt:lpstr>
      <vt:lpstr>3_Mid Blue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Paraskevi Salpea</dc:creator>
  <cp:lastModifiedBy>Calum Middleton</cp:lastModifiedBy>
  <cp:revision>132</cp:revision>
  <cp:lastPrinted>2025-04-03T09:51:36Z</cp:lastPrinted>
  <dcterms:created xsi:type="dcterms:W3CDTF">2025-02-13T16:16:19Z</dcterms:created>
  <dcterms:modified xsi:type="dcterms:W3CDTF">2025-04-07T09:17:21Z</dcterms:modified>
</cp:coreProperties>
</file>